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8" r:id="rId2"/>
    <p:sldId id="261" r:id="rId3"/>
  </p:sldIdLst>
  <p:sldSz cx="7772400" cy="10909300"/>
  <p:notesSz cx="7772400" cy="10909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3D4"/>
    <a:srgbClr val="FFFFFF"/>
    <a:srgbClr val="D93A2A"/>
    <a:srgbClr val="F9D039"/>
    <a:srgbClr val="C1B4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846" y="-4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4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4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93479-2BA0-491E-B140-492D3C3D5121}" type="datetimeFigureOut">
              <a:rPr kumimoji="1" lang="ja-JP" altLang="en-US" smtClean="0"/>
              <a:t>2023/7/20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363663"/>
            <a:ext cx="2622550" cy="3681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77875" y="5249863"/>
            <a:ext cx="6216650" cy="4295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0363200"/>
            <a:ext cx="3368675" cy="54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402138" y="10363200"/>
            <a:ext cx="3368675" cy="54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4EE33-BFDC-48CD-AB75-0B430BE434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919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4EE33-BFDC-48CD-AB75-0B430BE4344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886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4EE33-BFDC-48CD-AB75-0B430BE4344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573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31F20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31F20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31F20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9384" y="362947"/>
            <a:ext cx="716408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31F20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microsoft.com/office/2007/relationships/hdphoto" Target="../media/hdphoto3.wdp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5" Type="http://schemas.openxmlformats.org/officeDocument/2006/relationships/image" Target="../media/image18.png"/><Relationship Id="rId10" Type="http://schemas.openxmlformats.org/officeDocument/2006/relationships/image" Target="../media/image2.png"/><Relationship Id="rId19" Type="http://schemas.microsoft.com/office/2007/relationships/hdphoto" Target="../media/hdphoto6.wdp"/><Relationship Id="rId4" Type="http://schemas.openxmlformats.org/officeDocument/2006/relationships/image" Target="../media/image6.png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Pattern of bent corner for free filling of blue color. Vector Illustration.  2804073 Vector Art at Vecteezy">
            <a:extLst>
              <a:ext uri="{FF2B5EF4-FFF2-40B4-BE49-F238E27FC236}">
                <a16:creationId xmlns:a16="http://schemas.microsoft.com/office/drawing/2014/main" id="{A58FAF4B-6B62-46CA-A904-90118C03B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34820" y="9695520"/>
            <a:ext cx="1213780" cy="121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ビル（会社） の無料アイコン・イラスト素材 | アイコン・イラスト無料素材は「フリーアイコンズ」 - Free Vector Download Site">
            <a:extLst>
              <a:ext uri="{FF2B5EF4-FFF2-40B4-BE49-F238E27FC236}">
                <a16:creationId xmlns:a16="http://schemas.microsoft.com/office/drawing/2014/main" id="{2CFC2733-8326-498C-97F7-3DCE95B15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694" y="6006362"/>
            <a:ext cx="1516199" cy="151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object 31">
            <a:extLst>
              <a:ext uri="{FF2B5EF4-FFF2-40B4-BE49-F238E27FC236}">
                <a16:creationId xmlns:a16="http://schemas.microsoft.com/office/drawing/2014/main" id="{4D76699A-A586-453C-93A5-9DFBF3E564A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47675" y="6691359"/>
            <a:ext cx="257049" cy="86017"/>
          </a:xfrm>
          <a:prstGeom prst="rect">
            <a:avLst/>
          </a:prstGeom>
        </p:spPr>
      </p:pic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6BB15CA6-A5D8-4A42-90A4-416F51F4B0DF}"/>
              </a:ext>
            </a:extLst>
          </p:cNvPr>
          <p:cNvGrpSpPr/>
          <p:nvPr/>
        </p:nvGrpSpPr>
        <p:grpSpPr>
          <a:xfrm>
            <a:off x="147601" y="5043310"/>
            <a:ext cx="1937435" cy="977084"/>
            <a:chOff x="-3817519" y="4358076"/>
            <a:chExt cx="2608213" cy="1264112"/>
          </a:xfrm>
        </p:grpSpPr>
        <p:sp>
          <p:nvSpPr>
            <p:cNvPr id="33" name="吹き出し: 円形 32">
              <a:extLst>
                <a:ext uri="{FF2B5EF4-FFF2-40B4-BE49-F238E27FC236}">
                  <a16:creationId xmlns:a16="http://schemas.microsoft.com/office/drawing/2014/main" id="{1D51B72B-4A16-41C8-B702-0B624D45168E}"/>
                </a:ext>
              </a:extLst>
            </p:cNvPr>
            <p:cNvSpPr/>
            <p:nvPr/>
          </p:nvSpPr>
          <p:spPr>
            <a:xfrm>
              <a:off x="-3817519" y="4358076"/>
              <a:ext cx="2430487" cy="1264112"/>
            </a:xfrm>
            <a:prstGeom prst="wedgeEllipseCallout">
              <a:avLst>
                <a:gd name="adj1" fmla="val 24205"/>
                <a:gd name="adj2" fmla="val 60336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78D41711-1789-48F9-B49C-AAFA62DE30D5}"/>
                </a:ext>
              </a:extLst>
            </p:cNvPr>
            <p:cNvSpPr txBox="1"/>
            <p:nvPr/>
          </p:nvSpPr>
          <p:spPr>
            <a:xfrm>
              <a:off x="-3571505" y="4452205"/>
              <a:ext cx="2362199" cy="10751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社内・社外から</a:t>
              </a:r>
              <a:endParaRPr lang="en-US" altLang="ja-JP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  <a:p>
              <a:r>
                <a:rPr lang="ja-JP" alt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業務がしたい</a:t>
              </a:r>
              <a:endParaRPr lang="en-US" altLang="ja-JP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  <a:p>
              <a:r>
                <a:rPr lang="en-US" altLang="ja-JP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PC</a:t>
              </a:r>
              <a:r>
                <a:rPr lang="ja-JP" alt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・スマホで作業効率</a:t>
              </a:r>
              <a:endParaRPr lang="en-US" altLang="ja-JP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  <a:p>
              <a:r>
                <a:rPr lang="ja-JP" alt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を上げたい</a:t>
              </a:r>
              <a:endParaRPr lang="en-US" altLang="ja-JP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D8D6B9CE-5BAD-4D27-96C2-5C689A7273B3}"/>
              </a:ext>
            </a:extLst>
          </p:cNvPr>
          <p:cNvGrpSpPr/>
          <p:nvPr/>
        </p:nvGrpSpPr>
        <p:grpSpPr>
          <a:xfrm>
            <a:off x="1950681" y="5666836"/>
            <a:ext cx="2087619" cy="877101"/>
            <a:chOff x="-3741863" y="6365532"/>
            <a:chExt cx="3018943" cy="1864659"/>
          </a:xfrm>
        </p:grpSpPr>
        <p:sp>
          <p:nvSpPr>
            <p:cNvPr id="36" name="吹き出し: 円形 35">
              <a:extLst>
                <a:ext uri="{FF2B5EF4-FFF2-40B4-BE49-F238E27FC236}">
                  <a16:creationId xmlns:a16="http://schemas.microsoft.com/office/drawing/2014/main" id="{66D5DFF7-F1A0-4CF2-9582-935B10FA3166}"/>
                </a:ext>
              </a:extLst>
            </p:cNvPr>
            <p:cNvSpPr/>
            <p:nvPr/>
          </p:nvSpPr>
          <p:spPr>
            <a:xfrm>
              <a:off x="-3741863" y="6365532"/>
              <a:ext cx="2371062" cy="1864659"/>
            </a:xfrm>
            <a:prstGeom prst="wedgeEllipseCallout">
              <a:avLst>
                <a:gd name="adj1" fmla="val -39555"/>
                <a:gd name="adj2" fmla="val 53939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F0000BA8-04B9-4DF6-9B0D-F46A6ECF5EBF}"/>
                </a:ext>
              </a:extLst>
            </p:cNvPr>
            <p:cNvSpPr txBox="1"/>
            <p:nvPr/>
          </p:nvSpPr>
          <p:spPr>
            <a:xfrm>
              <a:off x="-3547570" y="6564864"/>
              <a:ext cx="2824650" cy="13740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システム毎に</a:t>
              </a:r>
              <a:endParaRPr lang="en-US" altLang="ja-JP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  <a:p>
              <a:r>
                <a:rPr lang="ja-JP" alt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パスワードが必要で</a:t>
              </a:r>
              <a:endParaRPr lang="en-US" altLang="ja-JP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  <a:p>
              <a:r>
                <a:rPr lang="ja-JP" alt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面倒くさい</a:t>
              </a:r>
              <a:endParaRPr lang="en-US" altLang="ja-JP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1AEFBE6C-44E9-4E68-BD83-7383550EAEF4}"/>
              </a:ext>
            </a:extLst>
          </p:cNvPr>
          <p:cNvGrpSpPr/>
          <p:nvPr/>
        </p:nvGrpSpPr>
        <p:grpSpPr>
          <a:xfrm>
            <a:off x="5944851" y="4696545"/>
            <a:ext cx="2271179" cy="914400"/>
            <a:chOff x="3685459" y="5077708"/>
            <a:chExt cx="2271179" cy="914400"/>
          </a:xfrm>
        </p:grpSpPr>
        <p:sp>
          <p:nvSpPr>
            <p:cNvPr id="38" name="吹き出し: 円形 37">
              <a:extLst>
                <a:ext uri="{FF2B5EF4-FFF2-40B4-BE49-F238E27FC236}">
                  <a16:creationId xmlns:a16="http://schemas.microsoft.com/office/drawing/2014/main" id="{E31EB808-4E6B-4C38-AA68-52C5D22CEF55}"/>
                </a:ext>
              </a:extLst>
            </p:cNvPr>
            <p:cNvSpPr/>
            <p:nvPr/>
          </p:nvSpPr>
          <p:spPr>
            <a:xfrm>
              <a:off x="3685459" y="5077708"/>
              <a:ext cx="1639605" cy="914400"/>
            </a:xfrm>
            <a:prstGeom prst="wedgeEllipseCallout">
              <a:avLst>
                <a:gd name="adj1" fmla="val -26816"/>
                <a:gd name="adj2" fmla="val 64143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4C59CD26-C4FE-424F-9198-C4075B77128D}"/>
                </a:ext>
              </a:extLst>
            </p:cNvPr>
            <p:cNvSpPr txBox="1"/>
            <p:nvPr/>
          </p:nvSpPr>
          <p:spPr>
            <a:xfrm>
              <a:off x="3779736" y="5165676"/>
              <a:ext cx="217690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パスワード忘れが</a:t>
              </a:r>
              <a:endParaRPr lang="en-US" altLang="ja-JP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  <a:p>
              <a:r>
                <a:rPr lang="ja-JP" alt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多すぎて日々対応に</a:t>
              </a:r>
              <a:endParaRPr lang="en-US" altLang="ja-JP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  <a:p>
              <a:r>
                <a:rPr lang="ja-JP" alt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追われている</a:t>
              </a:r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BD3C05FE-8938-4F30-A91D-C7D78DCBB143}"/>
              </a:ext>
            </a:extLst>
          </p:cNvPr>
          <p:cNvGrpSpPr/>
          <p:nvPr/>
        </p:nvGrpSpPr>
        <p:grpSpPr>
          <a:xfrm>
            <a:off x="4533313" y="5344174"/>
            <a:ext cx="3068808" cy="914400"/>
            <a:chOff x="9016571" y="3814277"/>
            <a:chExt cx="3068808" cy="914400"/>
          </a:xfrm>
        </p:grpSpPr>
        <p:sp>
          <p:nvSpPr>
            <p:cNvPr id="40" name="吹き出し: 円形 39">
              <a:extLst>
                <a:ext uri="{FF2B5EF4-FFF2-40B4-BE49-F238E27FC236}">
                  <a16:creationId xmlns:a16="http://schemas.microsoft.com/office/drawing/2014/main" id="{6D95D017-D4F3-45B5-8EC4-2B14E3C869F3}"/>
                </a:ext>
              </a:extLst>
            </p:cNvPr>
            <p:cNvSpPr/>
            <p:nvPr/>
          </p:nvSpPr>
          <p:spPr>
            <a:xfrm>
              <a:off x="9016571" y="3814277"/>
              <a:ext cx="1639605" cy="914400"/>
            </a:xfrm>
            <a:prstGeom prst="wedgeEllipseCallout">
              <a:avLst>
                <a:gd name="adj1" fmla="val 9367"/>
                <a:gd name="adj2" fmla="val 62953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AD0F3CFE-B38D-4202-ADA5-AD7CFFE463DF}"/>
                </a:ext>
              </a:extLst>
            </p:cNvPr>
            <p:cNvSpPr txBox="1"/>
            <p:nvPr/>
          </p:nvSpPr>
          <p:spPr>
            <a:xfrm>
              <a:off x="9113579" y="3926282"/>
              <a:ext cx="29718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セキュリティが心配</a:t>
              </a:r>
              <a:endParaRPr lang="en-US" altLang="ja-JP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  <a:p>
              <a:r>
                <a:rPr lang="ja-JP" alt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私物のパソコンは</a:t>
              </a:r>
              <a:endParaRPr lang="en-US" altLang="ja-JP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  <a:p>
              <a:r>
                <a:rPr lang="ja-JP" alt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使わせたくない</a:t>
              </a:r>
            </a:p>
          </p:txBody>
        </p: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CA0D2317-9258-4B47-AA1B-C1481F787B2D}"/>
              </a:ext>
            </a:extLst>
          </p:cNvPr>
          <p:cNvGrpSpPr/>
          <p:nvPr/>
        </p:nvGrpSpPr>
        <p:grpSpPr>
          <a:xfrm>
            <a:off x="3111048" y="4694246"/>
            <a:ext cx="1694071" cy="930836"/>
            <a:chOff x="8498309" y="2465886"/>
            <a:chExt cx="1694071" cy="930836"/>
          </a:xfrm>
        </p:grpSpPr>
        <p:sp>
          <p:nvSpPr>
            <p:cNvPr id="42" name="吹き出し: 円形 41">
              <a:extLst>
                <a:ext uri="{FF2B5EF4-FFF2-40B4-BE49-F238E27FC236}">
                  <a16:creationId xmlns:a16="http://schemas.microsoft.com/office/drawing/2014/main" id="{3F525FBC-366E-4BEE-A67E-F25F4C287D94}"/>
                </a:ext>
              </a:extLst>
            </p:cNvPr>
            <p:cNvSpPr/>
            <p:nvPr/>
          </p:nvSpPr>
          <p:spPr>
            <a:xfrm>
              <a:off x="8498309" y="2465886"/>
              <a:ext cx="1639605" cy="930836"/>
            </a:xfrm>
            <a:prstGeom prst="wedgeEllipseCallout">
              <a:avLst>
                <a:gd name="adj1" fmla="val 35592"/>
                <a:gd name="adj2" fmla="val 57168"/>
              </a:avLst>
            </a:prstGeom>
            <a:solidFill>
              <a:srgbClr val="F9D039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31BF1544-1266-49B8-92BD-D638A32D3B84}"/>
                </a:ext>
              </a:extLst>
            </p:cNvPr>
            <p:cNvSpPr txBox="1"/>
            <p:nvPr/>
          </p:nvSpPr>
          <p:spPr>
            <a:xfrm>
              <a:off x="8552775" y="2701851"/>
              <a:ext cx="163960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システムが複数あって</a:t>
              </a:r>
              <a:endParaRPr lang="en-US" altLang="ja-JP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  <a:p>
              <a:r>
                <a:rPr lang="ja-JP" alt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ユーザー管理が大変</a:t>
              </a:r>
            </a:p>
          </p:txBody>
        </p:sp>
      </p:grpSp>
      <p:sp>
        <p:nvSpPr>
          <p:cNvPr id="64" name="object 4">
            <a:extLst>
              <a:ext uri="{FF2B5EF4-FFF2-40B4-BE49-F238E27FC236}">
                <a16:creationId xmlns:a16="http://schemas.microsoft.com/office/drawing/2014/main" id="{A9AD461B-B6ED-4FB3-BB06-CA3D35B6258A}"/>
              </a:ext>
            </a:extLst>
          </p:cNvPr>
          <p:cNvSpPr/>
          <p:nvPr/>
        </p:nvSpPr>
        <p:spPr>
          <a:xfrm>
            <a:off x="0" y="748563"/>
            <a:ext cx="7772400" cy="1926589"/>
          </a:xfrm>
          <a:custGeom>
            <a:avLst/>
            <a:gdLst/>
            <a:ahLst/>
            <a:cxnLst/>
            <a:rect l="l" t="t" r="r" b="b"/>
            <a:pathLst>
              <a:path w="7560309" h="1926589">
                <a:moveTo>
                  <a:pt x="7560056" y="0"/>
                </a:moveTo>
                <a:lnTo>
                  <a:pt x="7560056" y="1926348"/>
                </a:lnTo>
                <a:lnTo>
                  <a:pt x="0" y="1926348"/>
                </a:lnTo>
                <a:lnTo>
                  <a:pt x="0" y="0"/>
                </a:lnTo>
                <a:lnTo>
                  <a:pt x="7560056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53">
            <a:extLst>
              <a:ext uri="{FF2B5EF4-FFF2-40B4-BE49-F238E27FC236}">
                <a16:creationId xmlns:a16="http://schemas.microsoft.com/office/drawing/2014/main" id="{F88BF652-4FEA-461C-A60C-8012BCDCB0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0" y="1106665"/>
            <a:ext cx="7618286" cy="1266371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15"/>
              </a:spcBef>
            </a:pPr>
            <a:r>
              <a:rPr lang="ja-JP" altLang="en-US" sz="3400" spc="-295" dirty="0">
                <a:solidFill>
                  <a:srgbClr val="FFFA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情報漏洩を防ぐ無線</a:t>
            </a:r>
            <a:r>
              <a:rPr lang="en-US" altLang="ja-JP" sz="3400" spc="-295" dirty="0">
                <a:solidFill>
                  <a:srgbClr val="FFFA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LAN</a:t>
            </a:r>
            <a:r>
              <a:rPr lang="ja-JP" altLang="en-US" sz="3400" spc="-295" dirty="0">
                <a:solidFill>
                  <a:srgbClr val="FFFA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セキュリティ対策</a:t>
            </a:r>
            <a:r>
              <a:rPr lang="ja-JP" altLang="en-US" sz="4400" spc="-4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らくらくビジネス</a:t>
            </a:r>
            <a:r>
              <a:rPr lang="en-US" altLang="ja-JP" sz="4400" spc="-4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Wi-Fi</a:t>
            </a:r>
            <a:endParaRPr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EF8A20F3-725A-4844-9562-1A940DF4ADAC}"/>
              </a:ext>
            </a:extLst>
          </p:cNvPr>
          <p:cNvSpPr txBox="1"/>
          <p:nvPr/>
        </p:nvSpPr>
        <p:spPr>
          <a:xfrm>
            <a:off x="2709510" y="170598"/>
            <a:ext cx="5055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無線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LAN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ソリューション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4" name="object 3">
            <a:extLst>
              <a:ext uri="{FF2B5EF4-FFF2-40B4-BE49-F238E27FC236}">
                <a16:creationId xmlns:a16="http://schemas.microsoft.com/office/drawing/2014/main" id="{6C2A1002-AF5C-4F4F-B626-0E2F04A104D5}"/>
              </a:ext>
            </a:extLst>
          </p:cNvPr>
          <p:cNvSpPr/>
          <p:nvPr/>
        </p:nvSpPr>
        <p:spPr>
          <a:xfrm>
            <a:off x="438200" y="7716672"/>
            <a:ext cx="6973570" cy="2426970"/>
          </a:xfrm>
          <a:custGeom>
            <a:avLst/>
            <a:gdLst/>
            <a:ahLst/>
            <a:cxnLst/>
            <a:rect l="l" t="t" r="r" b="b"/>
            <a:pathLst>
              <a:path w="6973570" h="2426970">
                <a:moveTo>
                  <a:pt x="6973379" y="2426601"/>
                </a:moveTo>
                <a:lnTo>
                  <a:pt x="0" y="2426601"/>
                </a:lnTo>
                <a:lnTo>
                  <a:pt x="0" y="0"/>
                </a:lnTo>
                <a:lnTo>
                  <a:pt x="6973379" y="0"/>
                </a:lnTo>
                <a:lnTo>
                  <a:pt x="6973379" y="2426601"/>
                </a:lnTo>
                <a:close/>
              </a:path>
            </a:pathLst>
          </a:custGeom>
          <a:ln w="3810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5" name="object 39">
            <a:extLst>
              <a:ext uri="{FF2B5EF4-FFF2-40B4-BE49-F238E27FC236}">
                <a16:creationId xmlns:a16="http://schemas.microsoft.com/office/drawing/2014/main" id="{CDDEC5CA-E95B-43FA-97AC-C6899A512E4E}"/>
              </a:ext>
            </a:extLst>
          </p:cNvPr>
          <p:cNvSpPr/>
          <p:nvPr/>
        </p:nvSpPr>
        <p:spPr>
          <a:xfrm>
            <a:off x="6634820" y="9751258"/>
            <a:ext cx="492759" cy="295910"/>
          </a:xfrm>
          <a:custGeom>
            <a:avLst/>
            <a:gdLst/>
            <a:ahLst/>
            <a:cxnLst/>
            <a:rect l="l" t="t" r="r" b="b"/>
            <a:pathLst>
              <a:path w="492759" h="295909">
                <a:moveTo>
                  <a:pt x="0" y="295351"/>
                </a:moveTo>
                <a:lnTo>
                  <a:pt x="492213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7" name="object 45">
            <a:extLst>
              <a:ext uri="{FF2B5EF4-FFF2-40B4-BE49-F238E27FC236}">
                <a16:creationId xmlns:a16="http://schemas.microsoft.com/office/drawing/2014/main" id="{2289A6D5-1C20-45F6-A35C-8771042B4067}"/>
              </a:ext>
            </a:extLst>
          </p:cNvPr>
          <p:cNvSpPr txBox="1"/>
          <p:nvPr/>
        </p:nvSpPr>
        <p:spPr>
          <a:xfrm rot="1200000">
            <a:off x="5234540" y="8610232"/>
            <a:ext cx="1724446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64"/>
              </a:lnSpc>
            </a:pPr>
            <a:r>
              <a:rPr sz="1750" b="1" spc="-140" dirty="0">
                <a:solidFill>
                  <a:srgbClr val="231F20"/>
                </a:solidFill>
                <a:latin typeface="Microsoft YaHei"/>
                <a:cs typeface="Microsoft YaHei"/>
              </a:rPr>
              <a:t>と</a:t>
            </a:r>
            <a:r>
              <a:rPr sz="1750" b="1" spc="-25" dirty="0">
                <a:solidFill>
                  <a:srgbClr val="231F20"/>
                </a:solidFill>
                <a:latin typeface="Microsoft YaHei"/>
                <a:cs typeface="Microsoft YaHei"/>
              </a:rPr>
              <a:t>に</a:t>
            </a:r>
            <a:r>
              <a:rPr sz="1750" b="1" spc="-105" dirty="0">
                <a:solidFill>
                  <a:srgbClr val="231F20"/>
                </a:solidFill>
                <a:latin typeface="Microsoft YaHei"/>
                <a:cs typeface="Microsoft YaHei"/>
              </a:rPr>
              <a:t>か</a:t>
            </a:r>
            <a:r>
              <a:rPr sz="1750" b="1" spc="-220" dirty="0">
                <a:solidFill>
                  <a:srgbClr val="231F20"/>
                </a:solidFill>
                <a:latin typeface="Microsoft YaHei"/>
                <a:cs typeface="Microsoft YaHei"/>
              </a:rPr>
              <a:t>く</a:t>
            </a:r>
            <a:r>
              <a:rPr sz="1750" b="1" spc="20" dirty="0">
                <a:solidFill>
                  <a:srgbClr val="231F20"/>
                </a:solidFill>
                <a:latin typeface="Microsoft YaHei"/>
                <a:cs typeface="Microsoft YaHei"/>
              </a:rPr>
              <a:t>便</a:t>
            </a:r>
            <a:r>
              <a:rPr sz="1750" b="1" spc="-310" dirty="0">
                <a:solidFill>
                  <a:srgbClr val="231F20"/>
                </a:solidFill>
                <a:latin typeface="Microsoft YaHei"/>
                <a:cs typeface="Microsoft YaHei"/>
              </a:rPr>
              <a:t>利！</a:t>
            </a:r>
            <a:endParaRPr sz="1750" dirty="0">
              <a:latin typeface="Microsoft YaHei"/>
              <a:cs typeface="Microsoft YaHei"/>
            </a:endParaRPr>
          </a:p>
        </p:txBody>
      </p:sp>
      <p:sp>
        <p:nvSpPr>
          <p:cNvPr id="128" name="object 46">
            <a:extLst>
              <a:ext uri="{FF2B5EF4-FFF2-40B4-BE49-F238E27FC236}">
                <a16:creationId xmlns:a16="http://schemas.microsoft.com/office/drawing/2014/main" id="{F4566912-D016-4076-95EE-DE65682A5867}"/>
              </a:ext>
            </a:extLst>
          </p:cNvPr>
          <p:cNvSpPr txBox="1"/>
          <p:nvPr/>
        </p:nvSpPr>
        <p:spPr>
          <a:xfrm rot="1740000">
            <a:off x="5775649" y="9382061"/>
            <a:ext cx="1263941" cy="222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55"/>
              </a:lnSpc>
            </a:pPr>
            <a:r>
              <a:rPr sz="2625" b="1" spc="-300" baseline="3174" dirty="0">
                <a:solidFill>
                  <a:srgbClr val="231F20"/>
                </a:solidFill>
                <a:latin typeface="Microsoft YaHei"/>
                <a:cs typeface="Microsoft YaHei"/>
              </a:rPr>
              <a:t>し</a:t>
            </a:r>
            <a:r>
              <a:rPr sz="2625" b="1" spc="-97" baseline="3174" dirty="0">
                <a:solidFill>
                  <a:srgbClr val="231F20"/>
                </a:solidFill>
                <a:latin typeface="Microsoft YaHei"/>
                <a:cs typeface="Microsoft YaHei"/>
              </a:rPr>
              <a:t>か</a:t>
            </a:r>
            <a:r>
              <a:rPr sz="2625" b="1" spc="-209" baseline="1587" dirty="0">
                <a:solidFill>
                  <a:srgbClr val="231F20"/>
                </a:solidFill>
                <a:latin typeface="Microsoft YaHei"/>
                <a:cs typeface="Microsoft YaHei"/>
              </a:rPr>
              <a:t>も</a:t>
            </a:r>
            <a:r>
              <a:rPr sz="2625" b="1" spc="-30" baseline="1587" dirty="0">
                <a:solidFill>
                  <a:srgbClr val="231F20"/>
                </a:solidFill>
                <a:latin typeface="Microsoft YaHei"/>
                <a:cs typeface="Microsoft YaHei"/>
              </a:rPr>
              <a:t>安</a:t>
            </a:r>
            <a:r>
              <a:rPr sz="1750" b="1" spc="-300" dirty="0">
                <a:solidFill>
                  <a:srgbClr val="231F20"/>
                </a:solidFill>
                <a:latin typeface="Microsoft YaHei"/>
                <a:cs typeface="Microsoft YaHei"/>
              </a:rPr>
              <a:t>全！</a:t>
            </a:r>
            <a:endParaRPr sz="1750" dirty="0">
              <a:latin typeface="Microsoft YaHei"/>
              <a:cs typeface="Microsoft YaHei"/>
            </a:endParaRPr>
          </a:p>
        </p:txBody>
      </p:sp>
      <p:sp>
        <p:nvSpPr>
          <p:cNvPr id="129" name="object 47">
            <a:extLst>
              <a:ext uri="{FF2B5EF4-FFF2-40B4-BE49-F238E27FC236}">
                <a16:creationId xmlns:a16="http://schemas.microsoft.com/office/drawing/2014/main" id="{E5712994-3517-4C4C-8460-82A6D1820918}"/>
              </a:ext>
            </a:extLst>
          </p:cNvPr>
          <p:cNvSpPr/>
          <p:nvPr/>
        </p:nvSpPr>
        <p:spPr>
          <a:xfrm>
            <a:off x="5214218" y="8240717"/>
            <a:ext cx="22860" cy="462915"/>
          </a:xfrm>
          <a:custGeom>
            <a:avLst/>
            <a:gdLst/>
            <a:ahLst/>
            <a:cxnLst/>
            <a:rect l="l" t="t" r="r" b="b"/>
            <a:pathLst>
              <a:path w="22860" h="462915">
                <a:moveTo>
                  <a:pt x="0" y="0"/>
                </a:moveTo>
                <a:lnTo>
                  <a:pt x="22491" y="462508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0" name="object 48">
            <a:extLst>
              <a:ext uri="{FF2B5EF4-FFF2-40B4-BE49-F238E27FC236}">
                <a16:creationId xmlns:a16="http://schemas.microsoft.com/office/drawing/2014/main" id="{5B8E8F03-92C0-40CF-A065-FE77BA53E5FF}"/>
              </a:ext>
            </a:extLst>
          </p:cNvPr>
          <p:cNvSpPr/>
          <p:nvPr/>
        </p:nvSpPr>
        <p:spPr>
          <a:xfrm>
            <a:off x="6434226" y="8794469"/>
            <a:ext cx="436245" cy="336550"/>
          </a:xfrm>
          <a:custGeom>
            <a:avLst/>
            <a:gdLst/>
            <a:ahLst/>
            <a:cxnLst/>
            <a:rect l="l" t="t" r="r" b="b"/>
            <a:pathLst>
              <a:path w="436245" h="336550">
                <a:moveTo>
                  <a:pt x="435940" y="0"/>
                </a:moveTo>
                <a:lnTo>
                  <a:pt x="0" y="336092"/>
                </a:lnTo>
              </a:path>
            </a:pathLst>
          </a:custGeom>
          <a:ln w="126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1" name="object 49">
            <a:extLst>
              <a:ext uri="{FF2B5EF4-FFF2-40B4-BE49-F238E27FC236}">
                <a16:creationId xmlns:a16="http://schemas.microsoft.com/office/drawing/2014/main" id="{B2E9EAD8-5DF6-47AF-AC5C-16AA20990724}"/>
              </a:ext>
            </a:extLst>
          </p:cNvPr>
          <p:cNvSpPr/>
          <p:nvPr/>
        </p:nvSpPr>
        <p:spPr>
          <a:xfrm>
            <a:off x="5737754" y="8999913"/>
            <a:ext cx="109220" cy="500380"/>
          </a:xfrm>
          <a:custGeom>
            <a:avLst/>
            <a:gdLst/>
            <a:ahLst/>
            <a:cxnLst/>
            <a:rect l="l" t="t" r="r" b="b"/>
            <a:pathLst>
              <a:path w="109220" h="500379">
                <a:moveTo>
                  <a:pt x="109143" y="0"/>
                </a:moveTo>
                <a:lnTo>
                  <a:pt x="0" y="499783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5" name="object 60">
            <a:extLst>
              <a:ext uri="{FF2B5EF4-FFF2-40B4-BE49-F238E27FC236}">
                <a16:creationId xmlns:a16="http://schemas.microsoft.com/office/drawing/2014/main" id="{B636C311-4E24-43D3-9ADC-814F21C8325A}"/>
              </a:ext>
            </a:extLst>
          </p:cNvPr>
          <p:cNvSpPr txBox="1"/>
          <p:nvPr/>
        </p:nvSpPr>
        <p:spPr>
          <a:xfrm>
            <a:off x="7296257" y="10422796"/>
            <a:ext cx="471548" cy="3685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ja-JP" altLang="en-US" sz="1000" dirty="0">
                <a:solidFill>
                  <a:srgbClr val="FFFFFF"/>
                </a:solidFill>
                <a:latin typeface="+mj-ea"/>
                <a:ea typeface="+mj-ea"/>
                <a:cs typeface="SimSun"/>
              </a:rPr>
              <a:t>詳細は</a:t>
            </a:r>
            <a:endParaRPr lang="en-US" altLang="ja-JP" sz="1000" dirty="0">
              <a:solidFill>
                <a:srgbClr val="FFFFFF"/>
              </a:solidFill>
              <a:latin typeface="+mj-ea"/>
              <a:ea typeface="+mj-ea"/>
              <a:cs typeface="SimSun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ja-JP" altLang="en-US" sz="1000" dirty="0">
                <a:solidFill>
                  <a:srgbClr val="FFFFFF"/>
                </a:solidFill>
                <a:latin typeface="+mj-ea"/>
                <a:ea typeface="+mj-ea"/>
                <a:cs typeface="SimSun"/>
              </a:rPr>
              <a:t>こちら</a:t>
            </a:r>
            <a:endParaRPr sz="1000" dirty="0">
              <a:latin typeface="+mj-ea"/>
              <a:ea typeface="+mj-ea"/>
              <a:cs typeface="SimSun"/>
            </a:endParaRPr>
          </a:p>
        </p:txBody>
      </p: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745B1504-9BBA-4399-B8C8-FCD0CD32AEF7}"/>
              </a:ext>
            </a:extLst>
          </p:cNvPr>
          <p:cNvSpPr txBox="1"/>
          <p:nvPr/>
        </p:nvSpPr>
        <p:spPr>
          <a:xfrm>
            <a:off x="2257537" y="7763601"/>
            <a:ext cx="50766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dirty="0">
                <a:ea typeface="+mj-ea"/>
              </a:rPr>
              <a:t> 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で実現する無線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LAN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ソリューション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03DD17BA-BFD3-4FF7-B0FC-69BAF8DA6C77}"/>
              </a:ext>
            </a:extLst>
          </p:cNvPr>
          <p:cNvSpPr txBox="1"/>
          <p:nvPr/>
        </p:nvSpPr>
        <p:spPr>
          <a:xfrm>
            <a:off x="4900305" y="7333593"/>
            <a:ext cx="1371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>
                <a:latin typeface="+mj-ea"/>
                <a:ea typeface="+mj-ea"/>
              </a:rPr>
              <a:t>経営者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16FAB3CC-AC18-45A9-8BA2-E48B9B22A343}"/>
              </a:ext>
            </a:extLst>
          </p:cNvPr>
          <p:cNvSpPr txBox="1"/>
          <p:nvPr/>
        </p:nvSpPr>
        <p:spPr>
          <a:xfrm>
            <a:off x="999659" y="7216784"/>
            <a:ext cx="1371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>
                <a:latin typeface="+mj-ea"/>
                <a:ea typeface="+mj-ea"/>
              </a:rPr>
              <a:t>社員</a:t>
            </a:r>
          </a:p>
        </p:txBody>
      </p:sp>
      <p:pic>
        <p:nvPicPr>
          <p:cNvPr id="1026" name="Picture 2" descr="Attorney, boss, business people, businessman, lawyer, owner, person">
            <a:extLst>
              <a:ext uri="{FF2B5EF4-FFF2-40B4-BE49-F238E27FC236}">
                <a16:creationId xmlns:a16="http://schemas.microsoft.com/office/drawing/2014/main" id="{C3476C66-9DFF-413A-9195-F4BB0AF18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824" y="6279693"/>
            <a:ext cx="1094594" cy="117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broker, business casual, corporate lawyer, insurer, person, man, profile ">
            <a:extLst>
              <a:ext uri="{FF2B5EF4-FFF2-40B4-BE49-F238E27FC236}">
                <a16:creationId xmlns:a16="http://schemas.microsoft.com/office/drawing/2014/main" id="{4C4E614D-A230-410D-84AB-E3B14AEC4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36" y="6154058"/>
            <a:ext cx="1074601" cy="107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ＹＡＭＡＨＡのロゴの違い知ってます？ : YSP天白 バイク屋さんのつぶやき日記">
            <a:extLst>
              <a:ext uri="{FF2B5EF4-FFF2-40B4-BE49-F238E27FC236}">
                <a16:creationId xmlns:a16="http://schemas.microsoft.com/office/drawing/2014/main" id="{826FF3CD-FEAB-4DA4-B4C1-4EC73CE2F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64" y="84651"/>
            <a:ext cx="2430836" cy="60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ＹＡＭＡＨＡのロゴの違い知ってます？ : YSP天白 バイク屋さんのつぶやき日記">
            <a:extLst>
              <a:ext uri="{FF2B5EF4-FFF2-40B4-BE49-F238E27FC236}">
                <a16:creationId xmlns:a16="http://schemas.microsoft.com/office/drawing/2014/main" id="{E857BF29-DA7E-4D8D-9F76-7B02BD714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96" y="7801094"/>
            <a:ext cx="183936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LX313">
            <a:extLst>
              <a:ext uri="{FF2B5EF4-FFF2-40B4-BE49-F238E27FC236}">
                <a16:creationId xmlns:a16="http://schemas.microsoft.com/office/drawing/2014/main" id="{F9A797CF-E5D0-4687-8000-A740229A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3243" r="95495">
                        <a14:foregroundMark x1="8468" y1="54144" x2="7387" y2="56126"/>
                        <a14:foregroundMark x1="3423" y1="58919" x2="3423" y2="53423"/>
                        <a14:foregroundMark x1="91261" y1="37207" x2="86577" y2="45856"/>
                        <a14:foregroundMark x1="86577" y1="45856" x2="86667" y2="45946"/>
                        <a14:foregroundMark x1="95495" y1="38468" x2="91982" y2="43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318" y="7361575"/>
            <a:ext cx="3559395" cy="355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無線技術の兆候 - wifi ストックフォトと画像">
            <a:extLst>
              <a:ext uri="{FF2B5EF4-FFF2-40B4-BE49-F238E27FC236}">
                <a16:creationId xmlns:a16="http://schemas.microsoft.com/office/drawing/2014/main" id="{4E0582FB-56DB-4860-B6FB-C5C942AFF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322" y="2664677"/>
            <a:ext cx="2570078" cy="190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48D5CE2E-331A-44EC-AA7B-1ED095BA7DC6}"/>
              </a:ext>
            </a:extLst>
          </p:cNvPr>
          <p:cNvSpPr txBox="1"/>
          <p:nvPr/>
        </p:nvSpPr>
        <p:spPr>
          <a:xfrm>
            <a:off x="5901901" y="3423689"/>
            <a:ext cx="13186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Wi-Fi6</a:t>
            </a:r>
            <a:endParaRPr lang="ja-JP" altLang="en-US" sz="2400" b="1" dirty="0">
              <a:solidFill>
                <a:schemeClr val="bg1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pic>
        <p:nvPicPr>
          <p:cNvPr id="1044" name="Picture 20" descr="クリーンオフィスで働く若いビジネスパーソン - 社内 ストックフォトと画像">
            <a:extLst>
              <a:ext uri="{FF2B5EF4-FFF2-40B4-BE49-F238E27FC236}">
                <a16:creationId xmlns:a16="http://schemas.microsoft.com/office/drawing/2014/main" id="{B03A15FD-F7A9-4A11-92DA-34B6056BC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11" y="2661600"/>
            <a:ext cx="2654391" cy="190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電卓やノート パソコンを使用してオフィスで働くビジネスマン。概念財務及び会計 - 社内 ストックフォトと画像">
            <a:extLst>
              <a:ext uri="{FF2B5EF4-FFF2-40B4-BE49-F238E27FC236}">
                <a16:creationId xmlns:a16="http://schemas.microsoft.com/office/drawing/2014/main" id="{1397684C-BE28-491C-A367-C95DB398B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8" y="2658181"/>
            <a:ext cx="2558389" cy="190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2">
            <a:extLst>
              <a:ext uri="{FF2B5EF4-FFF2-40B4-BE49-F238E27FC236}">
                <a16:creationId xmlns:a16="http://schemas.microsoft.com/office/drawing/2014/main" id="{13D7CBC0-EFC7-D6D7-46A0-58ED78324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672" y="10206603"/>
            <a:ext cx="2026625" cy="584341"/>
          </a:xfrm>
          <a:prstGeom prst="rect">
            <a:avLst/>
          </a:prstGeom>
          <a:solidFill>
            <a:srgbClr val="2104CC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none" anchor="ctr"/>
          <a:lstStyle/>
          <a:p>
            <a:pPr algn="ctr" defTabSz="914355">
              <a:defRPr/>
            </a:pPr>
            <a:r>
              <a:rPr lang="ja-JP" altLang="en-US" b="1" kern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販売店情報</a:t>
            </a:r>
            <a:endParaRPr lang="en-US" altLang="ja-JP" b="1" kern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5528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四角形: 角を丸くする 289">
            <a:extLst>
              <a:ext uri="{FF2B5EF4-FFF2-40B4-BE49-F238E27FC236}">
                <a16:creationId xmlns:a16="http://schemas.microsoft.com/office/drawing/2014/main" id="{959418A9-E887-4B69-AF70-4F0FCBE0FE56}"/>
              </a:ext>
            </a:extLst>
          </p:cNvPr>
          <p:cNvSpPr/>
          <p:nvPr/>
        </p:nvSpPr>
        <p:spPr>
          <a:xfrm>
            <a:off x="277937" y="4294215"/>
            <a:ext cx="7162801" cy="19507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object 173">
            <a:extLst>
              <a:ext uri="{FF2B5EF4-FFF2-40B4-BE49-F238E27FC236}">
                <a16:creationId xmlns:a16="http://schemas.microsoft.com/office/drawing/2014/main" id="{B46CC86E-936E-4F47-A1D2-E5D621764B46}"/>
              </a:ext>
            </a:extLst>
          </p:cNvPr>
          <p:cNvSpPr txBox="1"/>
          <p:nvPr/>
        </p:nvSpPr>
        <p:spPr>
          <a:xfrm>
            <a:off x="399541" y="3969689"/>
            <a:ext cx="1908175" cy="269946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23495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185"/>
              </a:spcBef>
              <a:tabLst>
                <a:tab pos="1172210" algn="l"/>
              </a:tabLst>
            </a:pPr>
            <a:r>
              <a:rPr sz="16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 デジタル 教科書体 NP-B"/>
              </a:rPr>
              <a:t>安</a:t>
            </a:r>
            <a:r>
              <a:rPr sz="1600" b="1" spc="-5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 デジタル 教科書体 NP-B"/>
              </a:rPr>
              <a:t>全</a:t>
            </a:r>
            <a:r>
              <a:rPr sz="1600" b="1" spc="1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 デジタル 教科書体 NP-B"/>
              </a:rPr>
              <a:t>対</a:t>
            </a:r>
            <a:r>
              <a:rPr sz="16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 デジタル 教科書体 NP-B"/>
              </a:rPr>
              <a:t>策	</a:t>
            </a:r>
            <a:r>
              <a:rPr sz="1600" b="1" spc="-5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 デジタル 教科書体 NP-B"/>
              </a:rPr>
              <a:t>そ</a:t>
            </a:r>
            <a:r>
              <a:rPr sz="1600" b="1" spc="-315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 デジタル 教科書体 NP-B"/>
              </a:rPr>
              <a:t>の</a:t>
            </a:r>
            <a:r>
              <a:rPr sz="16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 デジタル 教科書体 NP-B"/>
              </a:rPr>
              <a:t>１</a:t>
            </a:r>
            <a:endParaRPr sz="1600" dirty="0">
              <a:latin typeface="メイリオ" panose="020B0604030504040204" pitchFamily="50" charset="-128"/>
              <a:ea typeface="メイリオ" panose="020B0604030504040204" pitchFamily="50" charset="-128"/>
              <a:cs typeface="UD デジタル 教科書体 NP-B"/>
            </a:endParaRPr>
          </a:p>
        </p:txBody>
      </p:sp>
      <p:sp>
        <p:nvSpPr>
          <p:cNvPr id="48" name="object 174">
            <a:extLst>
              <a:ext uri="{FF2B5EF4-FFF2-40B4-BE49-F238E27FC236}">
                <a16:creationId xmlns:a16="http://schemas.microsoft.com/office/drawing/2014/main" id="{378C7ABE-6F20-41A0-A4CF-F346F9D637A7}"/>
              </a:ext>
            </a:extLst>
          </p:cNvPr>
          <p:cNvSpPr txBox="1"/>
          <p:nvPr/>
        </p:nvSpPr>
        <p:spPr>
          <a:xfrm>
            <a:off x="2297747" y="3969412"/>
            <a:ext cx="5076190" cy="269946"/>
          </a:xfrm>
          <a:prstGeom prst="rect">
            <a:avLst/>
          </a:prstGeom>
          <a:solidFill>
            <a:srgbClr val="D1D3D4"/>
          </a:solidFill>
        </p:spPr>
        <p:txBody>
          <a:bodyPr vert="horz" wrap="square" lIns="0" tIns="23495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185"/>
              </a:spcBef>
            </a:pPr>
            <a:r>
              <a:rPr lang="ja-JP" altLang="en-US" sz="1600" b="1" spc="-10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 デジタル 教科書体 NP-B"/>
              </a:rPr>
              <a:t>第三者の不正利用や情報搾取の防止</a:t>
            </a:r>
            <a:endParaRPr sz="1600" dirty="0">
              <a:latin typeface="メイリオ" panose="020B0604030504040204" pitchFamily="50" charset="-128"/>
              <a:ea typeface="メイリオ" panose="020B0604030504040204" pitchFamily="50" charset="-128"/>
              <a:cs typeface="UD デジタル 教科書体 NP-B"/>
            </a:endParaRPr>
          </a:p>
        </p:txBody>
      </p:sp>
      <p:pic>
        <p:nvPicPr>
          <p:cNvPr id="292" name="Picture 2" descr="Server, center, data">
            <a:extLst>
              <a:ext uri="{FF2B5EF4-FFF2-40B4-BE49-F238E27FC236}">
                <a16:creationId xmlns:a16="http://schemas.microsoft.com/office/drawing/2014/main" id="{1888439B-B71A-44F2-9C02-F574C52A0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546" y="5384124"/>
            <a:ext cx="794006" cy="7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3" name="Picture 2" descr="Server, center, data">
            <a:extLst>
              <a:ext uri="{FF2B5EF4-FFF2-40B4-BE49-F238E27FC236}">
                <a16:creationId xmlns:a16="http://schemas.microsoft.com/office/drawing/2014/main" id="{0CAA4246-79F3-40B6-94C5-97CCD7BE5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586" y="4873222"/>
            <a:ext cx="794006" cy="7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4" name="Picture 2" descr="Server, center, data">
            <a:extLst>
              <a:ext uri="{FF2B5EF4-FFF2-40B4-BE49-F238E27FC236}">
                <a16:creationId xmlns:a16="http://schemas.microsoft.com/office/drawing/2014/main" id="{C6B5E179-EF27-4FAC-89D2-A91DD3AE5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586" y="4347310"/>
            <a:ext cx="794006" cy="7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9" name="フローチャート: 結合子 1078">
            <a:extLst>
              <a:ext uri="{FF2B5EF4-FFF2-40B4-BE49-F238E27FC236}">
                <a16:creationId xmlns:a16="http://schemas.microsoft.com/office/drawing/2014/main" id="{3BB1D868-564F-4071-B7A8-B3458DF0D97B}"/>
              </a:ext>
            </a:extLst>
          </p:cNvPr>
          <p:cNvSpPr/>
          <p:nvPr/>
        </p:nvSpPr>
        <p:spPr>
          <a:xfrm>
            <a:off x="3126534" y="5318274"/>
            <a:ext cx="194000" cy="189697"/>
          </a:xfrm>
          <a:prstGeom prst="flowChartConnector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テキスト ボックス 314">
            <a:extLst>
              <a:ext uri="{FF2B5EF4-FFF2-40B4-BE49-F238E27FC236}">
                <a16:creationId xmlns:a16="http://schemas.microsoft.com/office/drawing/2014/main" id="{F642EB24-2ADE-488B-9A92-3E6A32A97271}"/>
              </a:ext>
            </a:extLst>
          </p:cNvPr>
          <p:cNvSpPr txBox="1"/>
          <p:nvPr/>
        </p:nvSpPr>
        <p:spPr>
          <a:xfrm>
            <a:off x="2632779" y="5300028"/>
            <a:ext cx="6149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OK</a:t>
            </a:r>
            <a:r>
              <a:rPr lang="ja-JP" altLang="en-US" sz="1200" b="1" dirty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</a:p>
        </p:txBody>
      </p:sp>
      <p:sp>
        <p:nvSpPr>
          <p:cNvPr id="374" name="テキスト ボックス 373">
            <a:extLst>
              <a:ext uri="{FF2B5EF4-FFF2-40B4-BE49-F238E27FC236}">
                <a16:creationId xmlns:a16="http://schemas.microsoft.com/office/drawing/2014/main" id="{47A1964E-233C-4687-BB99-EBD67731C478}"/>
              </a:ext>
            </a:extLst>
          </p:cNvPr>
          <p:cNvSpPr txBox="1"/>
          <p:nvPr/>
        </p:nvSpPr>
        <p:spPr>
          <a:xfrm>
            <a:off x="2537854" y="4832355"/>
            <a:ext cx="8274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NG</a:t>
            </a:r>
            <a:r>
              <a:rPr lang="ja-JP" altLang="en-US" sz="12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</a:p>
        </p:txBody>
      </p:sp>
      <p:sp>
        <p:nvSpPr>
          <p:cNvPr id="393" name="object 54">
            <a:extLst>
              <a:ext uri="{FF2B5EF4-FFF2-40B4-BE49-F238E27FC236}">
                <a16:creationId xmlns:a16="http://schemas.microsoft.com/office/drawing/2014/main" id="{77D4ABE0-949B-4D7E-8FFB-FF2250BBFB1E}"/>
              </a:ext>
            </a:extLst>
          </p:cNvPr>
          <p:cNvSpPr/>
          <p:nvPr/>
        </p:nvSpPr>
        <p:spPr>
          <a:xfrm>
            <a:off x="388051" y="9290092"/>
            <a:ext cx="6997065" cy="0"/>
          </a:xfrm>
          <a:custGeom>
            <a:avLst/>
            <a:gdLst/>
            <a:ahLst/>
            <a:cxnLst/>
            <a:rect l="l" t="t" r="r" b="b"/>
            <a:pathLst>
              <a:path w="6997065">
                <a:moveTo>
                  <a:pt x="0" y="0"/>
                </a:moveTo>
                <a:lnTo>
                  <a:pt x="6997052" y="0"/>
                </a:lnTo>
              </a:path>
            </a:pathLst>
          </a:custGeom>
          <a:ln w="126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4" name="object 55">
            <a:extLst>
              <a:ext uri="{FF2B5EF4-FFF2-40B4-BE49-F238E27FC236}">
                <a16:creationId xmlns:a16="http://schemas.microsoft.com/office/drawing/2014/main" id="{67E6B106-5158-405A-8506-15B4543D5B01}"/>
              </a:ext>
            </a:extLst>
          </p:cNvPr>
          <p:cNvSpPr/>
          <p:nvPr/>
        </p:nvSpPr>
        <p:spPr>
          <a:xfrm>
            <a:off x="2910724" y="9292524"/>
            <a:ext cx="0" cy="1231900"/>
          </a:xfrm>
          <a:custGeom>
            <a:avLst/>
            <a:gdLst/>
            <a:ahLst/>
            <a:cxnLst/>
            <a:rect l="l" t="t" r="r" b="b"/>
            <a:pathLst>
              <a:path h="1231900">
                <a:moveTo>
                  <a:pt x="0" y="0"/>
                </a:moveTo>
                <a:lnTo>
                  <a:pt x="0" y="123176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9" name="object 247">
            <a:extLst>
              <a:ext uri="{FF2B5EF4-FFF2-40B4-BE49-F238E27FC236}">
                <a16:creationId xmlns:a16="http://schemas.microsoft.com/office/drawing/2014/main" id="{158EA1EC-848F-44B6-BC31-213BCADCE1B9}"/>
              </a:ext>
            </a:extLst>
          </p:cNvPr>
          <p:cNvSpPr txBox="1"/>
          <p:nvPr/>
        </p:nvSpPr>
        <p:spPr>
          <a:xfrm>
            <a:off x="3002676" y="9358789"/>
            <a:ext cx="725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5" dirty="0">
                <a:solidFill>
                  <a:srgbClr val="231F20"/>
                </a:solidFill>
                <a:latin typeface="Microsoft JhengHei Light"/>
                <a:cs typeface="Microsoft JhengHei Light"/>
              </a:rPr>
              <a:t>お</a:t>
            </a:r>
            <a:r>
              <a:rPr sz="800" b="0" spc="-25" dirty="0">
                <a:solidFill>
                  <a:srgbClr val="231F20"/>
                </a:solidFill>
                <a:latin typeface="Microsoft JhengHei Light"/>
                <a:cs typeface="Microsoft JhengHei Light"/>
              </a:rPr>
              <a:t>問い</a:t>
            </a:r>
            <a:r>
              <a:rPr sz="800" b="0" spc="-15" dirty="0">
                <a:solidFill>
                  <a:srgbClr val="231F20"/>
                </a:solidFill>
                <a:latin typeface="Microsoft JhengHei Light"/>
                <a:cs typeface="Microsoft JhengHei Light"/>
              </a:rPr>
              <a:t>合わ</a:t>
            </a:r>
            <a:r>
              <a:rPr sz="800" b="0" spc="-10" dirty="0">
                <a:solidFill>
                  <a:srgbClr val="231F20"/>
                </a:solidFill>
                <a:latin typeface="Microsoft JhengHei Light"/>
                <a:cs typeface="Microsoft JhengHei Light"/>
              </a:rPr>
              <a:t>せ</a:t>
            </a:r>
            <a:r>
              <a:rPr sz="800" b="0" dirty="0">
                <a:solidFill>
                  <a:srgbClr val="231F20"/>
                </a:solidFill>
                <a:latin typeface="Microsoft JhengHei Light"/>
                <a:cs typeface="Microsoft JhengHei Light"/>
              </a:rPr>
              <a:t>先</a:t>
            </a:r>
            <a:endParaRPr sz="800" dirty="0">
              <a:latin typeface="Microsoft JhengHei Light"/>
              <a:cs typeface="Microsoft JhengHei Light"/>
            </a:endParaRPr>
          </a:p>
        </p:txBody>
      </p:sp>
      <p:sp>
        <p:nvSpPr>
          <p:cNvPr id="171" name="正方形/長方形 170">
            <a:extLst>
              <a:ext uri="{FF2B5EF4-FFF2-40B4-BE49-F238E27FC236}">
                <a16:creationId xmlns:a16="http://schemas.microsoft.com/office/drawing/2014/main" id="{228C781C-FE5E-4A77-9E12-C67DA44603C8}"/>
              </a:ext>
            </a:extLst>
          </p:cNvPr>
          <p:cNvSpPr/>
          <p:nvPr/>
        </p:nvSpPr>
        <p:spPr>
          <a:xfrm>
            <a:off x="397289" y="8655050"/>
            <a:ext cx="1620520" cy="5911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年利用パック</a:t>
            </a:r>
          </a:p>
        </p:txBody>
      </p:sp>
      <p:sp>
        <p:nvSpPr>
          <p:cNvPr id="419" name="正方形/長方形 418">
            <a:extLst>
              <a:ext uri="{FF2B5EF4-FFF2-40B4-BE49-F238E27FC236}">
                <a16:creationId xmlns:a16="http://schemas.microsoft.com/office/drawing/2014/main" id="{32C4B6DA-0011-4680-9873-A1C7B1389A0A}"/>
              </a:ext>
            </a:extLst>
          </p:cNvPr>
          <p:cNvSpPr/>
          <p:nvPr/>
        </p:nvSpPr>
        <p:spPr>
          <a:xfrm>
            <a:off x="2016175" y="8654713"/>
            <a:ext cx="5357762" cy="591439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￥○○○</a:t>
            </a:r>
            <a:r>
              <a:rPr kumimoji="1"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</a:t>
            </a:r>
            <a:r>
              <a:rPr kumimoji="1"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○○○</a:t>
            </a:r>
            <a:r>
              <a:rPr kumimoji="1"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-/</a:t>
            </a:r>
            <a:r>
              <a:rPr kumimoji="1" lang="ja-JP" altLang="en-US" sz="105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○ユーザー</a:t>
            </a:r>
            <a:endParaRPr kumimoji="1" lang="ja-JP" altLang="en-US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5" name="Picture 6" descr="ＹＡＭＡＨＡのロゴの違い知ってます？ : YSP天白 バイク屋さんのつぶやき日記">
            <a:extLst>
              <a:ext uri="{FF2B5EF4-FFF2-40B4-BE49-F238E27FC236}">
                <a16:creationId xmlns:a16="http://schemas.microsoft.com/office/drawing/2014/main" id="{0CC1CB00-EC2C-45A4-AFA5-C08CC8CF4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4" y="32821"/>
            <a:ext cx="2122904" cy="52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A1318EF4-F836-4143-B2E3-7F7174EDB935}"/>
              </a:ext>
            </a:extLst>
          </p:cNvPr>
          <p:cNvSpPr txBox="1"/>
          <p:nvPr/>
        </p:nvSpPr>
        <p:spPr>
          <a:xfrm>
            <a:off x="2513104" y="116511"/>
            <a:ext cx="5055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無線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LAN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ソリューション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0" name="吹き出し: 線 109">
            <a:extLst>
              <a:ext uri="{FF2B5EF4-FFF2-40B4-BE49-F238E27FC236}">
                <a16:creationId xmlns:a16="http://schemas.microsoft.com/office/drawing/2014/main" id="{397BEADF-01DF-4ECF-A8D8-76F89C4B9259}"/>
              </a:ext>
            </a:extLst>
          </p:cNvPr>
          <p:cNvSpPr/>
          <p:nvPr/>
        </p:nvSpPr>
        <p:spPr>
          <a:xfrm>
            <a:off x="398748" y="5452948"/>
            <a:ext cx="1166795" cy="208527"/>
          </a:xfrm>
          <a:prstGeom prst="borderCallout1">
            <a:avLst>
              <a:gd name="adj1" fmla="val 55594"/>
              <a:gd name="adj2" fmla="val 103672"/>
              <a:gd name="adj3" fmla="val 161159"/>
              <a:gd name="adj4" fmla="val 134964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chemeClr val="tx2"/>
                </a:solidFill>
                <a:latin typeface="+mn-ea"/>
              </a:rPr>
              <a:t>クライアント証明書</a:t>
            </a:r>
            <a:endParaRPr kumimoji="1" lang="ja-JP" altLang="en-US" sz="800" b="1" dirty="0">
              <a:solidFill>
                <a:schemeClr val="tx2"/>
              </a:solidFill>
              <a:latin typeface="+mn-ea"/>
            </a:endParaRPr>
          </a:p>
        </p:txBody>
      </p:sp>
      <p:pic>
        <p:nvPicPr>
          <p:cNvPr id="117" name="Picture 2" descr="Access, command, laptop, line, prompt, root">
            <a:extLst>
              <a:ext uri="{FF2B5EF4-FFF2-40B4-BE49-F238E27FC236}">
                <a16:creationId xmlns:a16="http://schemas.microsoft.com/office/drawing/2014/main" id="{0F11B092-E77B-439C-8CEA-0086E8811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4149" y="5431072"/>
            <a:ext cx="586543" cy="60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吹き出し: 線 119">
            <a:extLst>
              <a:ext uri="{FF2B5EF4-FFF2-40B4-BE49-F238E27FC236}">
                <a16:creationId xmlns:a16="http://schemas.microsoft.com/office/drawing/2014/main" id="{2CFC7F0A-9342-46CA-8069-6F4B44921FF6}"/>
              </a:ext>
            </a:extLst>
          </p:cNvPr>
          <p:cNvSpPr/>
          <p:nvPr/>
        </p:nvSpPr>
        <p:spPr>
          <a:xfrm>
            <a:off x="350668" y="4806908"/>
            <a:ext cx="1166795" cy="208527"/>
          </a:xfrm>
          <a:prstGeom prst="borderCallout1">
            <a:avLst>
              <a:gd name="adj1" fmla="val 55594"/>
              <a:gd name="adj2" fmla="val 103672"/>
              <a:gd name="adj3" fmla="val 108956"/>
              <a:gd name="adj4" fmla="val 120503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+mn-ea"/>
              </a:rPr>
              <a:t>クライアント証明書なし</a:t>
            </a:r>
            <a:endParaRPr kumimoji="1" lang="ja-JP" altLang="en-US" sz="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9FDCBAD1-1F7C-4441-8FB2-7AD6ABB5588D}"/>
              </a:ext>
            </a:extLst>
          </p:cNvPr>
          <p:cNvSpPr txBox="1"/>
          <p:nvPr/>
        </p:nvSpPr>
        <p:spPr>
          <a:xfrm>
            <a:off x="3155449" y="5910513"/>
            <a:ext cx="12839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800" b="1" dirty="0">
                <a:solidFill>
                  <a:srgbClr val="231F20"/>
                </a:solidFill>
                <a:latin typeface="+mj-ea"/>
                <a:ea typeface="+mj-ea"/>
              </a:rPr>
              <a:t>悪意のある第三者</a:t>
            </a:r>
            <a:endParaRPr lang="ja-JP" altLang="en-US" sz="800" b="1" dirty="0">
              <a:latin typeface="+mj-ea"/>
              <a:ea typeface="+mj-ea"/>
            </a:endParaRPr>
          </a:p>
        </p:txBody>
      </p:sp>
      <p:pic>
        <p:nvPicPr>
          <p:cNvPr id="123" name="Picture 10" descr="Currency, business, certification, certificate, finance">
            <a:extLst>
              <a:ext uri="{FF2B5EF4-FFF2-40B4-BE49-F238E27FC236}">
                <a16:creationId xmlns:a16="http://schemas.microsoft.com/office/drawing/2014/main" id="{58EB6923-3FA8-40B3-AF06-CA96A3F7B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562" y="5761157"/>
            <a:ext cx="391175" cy="3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" descr="Access, command, laptop, line, prompt, root">
            <a:extLst>
              <a:ext uri="{FF2B5EF4-FFF2-40B4-BE49-F238E27FC236}">
                <a16:creationId xmlns:a16="http://schemas.microsoft.com/office/drawing/2014/main" id="{2FE022E1-E156-41FB-9864-9491583FA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2514" y="4679994"/>
            <a:ext cx="586543" cy="60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58" descr="W:\社内共有\フリー素材\アイコン・イラスト（カラー）\ハッカー.png">
            <a:extLst>
              <a:ext uri="{FF2B5EF4-FFF2-40B4-BE49-F238E27FC236}">
                <a16:creationId xmlns:a16="http://schemas.microsoft.com/office/drawing/2014/main" id="{808E875C-8339-4EC4-A955-F800BF1C7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766" y="5693652"/>
            <a:ext cx="471352" cy="40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6" name="コネクタ: カギ線 135">
            <a:extLst>
              <a:ext uri="{FF2B5EF4-FFF2-40B4-BE49-F238E27FC236}">
                <a16:creationId xmlns:a16="http://schemas.microsoft.com/office/drawing/2014/main" id="{1390D981-3CC7-4FA0-B315-2C7A012A3611}"/>
              </a:ext>
            </a:extLst>
          </p:cNvPr>
          <p:cNvCxnSpPr>
            <a:cxnSpLocks/>
          </p:cNvCxnSpPr>
          <p:nvPr/>
        </p:nvCxnSpPr>
        <p:spPr>
          <a:xfrm>
            <a:off x="2367311" y="4900912"/>
            <a:ext cx="1501991" cy="221027"/>
          </a:xfrm>
          <a:prstGeom prst="bentConnector3">
            <a:avLst>
              <a:gd name="adj1" fmla="val 18473"/>
            </a:avLst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コネクタ: カギ線 136">
            <a:extLst>
              <a:ext uri="{FF2B5EF4-FFF2-40B4-BE49-F238E27FC236}">
                <a16:creationId xmlns:a16="http://schemas.microsoft.com/office/drawing/2014/main" id="{1A76B93A-4752-40D7-8E6F-3B09689B24D9}"/>
              </a:ext>
            </a:extLst>
          </p:cNvPr>
          <p:cNvCxnSpPr>
            <a:cxnSpLocks/>
          </p:cNvCxnSpPr>
          <p:nvPr/>
        </p:nvCxnSpPr>
        <p:spPr>
          <a:xfrm flipV="1">
            <a:off x="2371284" y="5252097"/>
            <a:ext cx="1143853" cy="298637"/>
          </a:xfrm>
          <a:prstGeom prst="bentConnector3">
            <a:avLst>
              <a:gd name="adj1" fmla="val 23829"/>
            </a:avLst>
          </a:prstGeom>
          <a:ln w="1270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乗算記号 148">
            <a:extLst>
              <a:ext uri="{FF2B5EF4-FFF2-40B4-BE49-F238E27FC236}">
                <a16:creationId xmlns:a16="http://schemas.microsoft.com/office/drawing/2014/main" id="{EE122225-14DE-47B2-9F79-D07B74DD9283}"/>
              </a:ext>
            </a:extLst>
          </p:cNvPr>
          <p:cNvSpPr/>
          <p:nvPr/>
        </p:nvSpPr>
        <p:spPr>
          <a:xfrm>
            <a:off x="3078682" y="4791087"/>
            <a:ext cx="351129" cy="332468"/>
          </a:xfrm>
          <a:prstGeom prst="mathMultiply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object 176">
            <a:extLst>
              <a:ext uri="{FF2B5EF4-FFF2-40B4-BE49-F238E27FC236}">
                <a16:creationId xmlns:a16="http://schemas.microsoft.com/office/drawing/2014/main" id="{ABDE36BC-7198-4314-9E2D-D823D62643B3}"/>
              </a:ext>
            </a:extLst>
          </p:cNvPr>
          <p:cNvSpPr txBox="1"/>
          <p:nvPr/>
        </p:nvSpPr>
        <p:spPr>
          <a:xfrm>
            <a:off x="399541" y="6306476"/>
            <a:ext cx="1908175" cy="269946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23495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185"/>
              </a:spcBef>
              <a:tabLst>
                <a:tab pos="1172210" algn="l"/>
              </a:tabLst>
            </a:pPr>
            <a:r>
              <a:rPr sz="16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 デジタル 教科書体 NP-B"/>
              </a:rPr>
              <a:t>安</a:t>
            </a:r>
            <a:r>
              <a:rPr sz="1600" b="1" spc="-5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 デジタル 教科書体 NP-B"/>
              </a:rPr>
              <a:t>全</a:t>
            </a:r>
            <a:r>
              <a:rPr sz="1600" b="1" spc="1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 デジタル 教科書体 NP-B"/>
              </a:rPr>
              <a:t>対</a:t>
            </a:r>
            <a:r>
              <a:rPr sz="16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 デジタル 教科書体 NP-B"/>
              </a:rPr>
              <a:t>策	</a:t>
            </a:r>
            <a:r>
              <a:rPr sz="1600" b="1" spc="-5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 デジタル 教科書体 NP-B"/>
              </a:rPr>
              <a:t>そ</a:t>
            </a:r>
            <a:r>
              <a:rPr sz="1600" b="1" spc="-65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 デジタル 教科書体 NP-B"/>
              </a:rPr>
              <a:t>の</a:t>
            </a:r>
            <a:r>
              <a:rPr sz="1600" b="1" spc="5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 デジタル 教科書体 NP-B"/>
              </a:rPr>
              <a:t>2</a:t>
            </a:r>
            <a:endParaRPr sz="1600" dirty="0">
              <a:latin typeface="メイリオ" panose="020B0604030504040204" pitchFamily="50" charset="-128"/>
              <a:ea typeface="メイリオ" panose="020B0604030504040204" pitchFamily="50" charset="-128"/>
              <a:cs typeface="UD デジタル 教科書体 NP-B"/>
            </a:endParaRPr>
          </a:p>
        </p:txBody>
      </p:sp>
      <p:cxnSp>
        <p:nvCxnSpPr>
          <p:cNvPr id="154" name="コネクタ: カギ線 153">
            <a:extLst>
              <a:ext uri="{FF2B5EF4-FFF2-40B4-BE49-F238E27FC236}">
                <a16:creationId xmlns:a16="http://schemas.microsoft.com/office/drawing/2014/main" id="{BCECED8A-2D81-43B7-99A7-CAEF28304F71}"/>
              </a:ext>
            </a:extLst>
          </p:cNvPr>
          <p:cNvCxnSpPr>
            <a:cxnSpLocks/>
            <a:stCxn id="132" idx="3"/>
          </p:cNvCxnSpPr>
          <p:nvPr/>
        </p:nvCxnSpPr>
        <p:spPr>
          <a:xfrm flipV="1">
            <a:off x="3382118" y="5335227"/>
            <a:ext cx="358986" cy="562980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id="{F3087BC7-C542-48C9-AA11-04C80DBD8E34}"/>
              </a:ext>
            </a:extLst>
          </p:cNvPr>
          <p:cNvSpPr txBox="1"/>
          <p:nvPr/>
        </p:nvSpPr>
        <p:spPr>
          <a:xfrm>
            <a:off x="3126345" y="5371902"/>
            <a:ext cx="7940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NG</a:t>
            </a:r>
            <a:r>
              <a:rPr lang="ja-JP" altLang="en-US" sz="12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</a:p>
        </p:txBody>
      </p:sp>
      <p:sp>
        <p:nvSpPr>
          <p:cNvPr id="158" name="乗算記号 157">
            <a:extLst>
              <a:ext uri="{FF2B5EF4-FFF2-40B4-BE49-F238E27FC236}">
                <a16:creationId xmlns:a16="http://schemas.microsoft.com/office/drawing/2014/main" id="{DED9C08C-16DD-470A-B666-6B711F6556F1}"/>
              </a:ext>
            </a:extLst>
          </p:cNvPr>
          <p:cNvSpPr/>
          <p:nvPr/>
        </p:nvSpPr>
        <p:spPr>
          <a:xfrm>
            <a:off x="3633759" y="5325568"/>
            <a:ext cx="351129" cy="332468"/>
          </a:xfrm>
          <a:prstGeom prst="mathMultiply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テキスト ボックス 158">
            <a:extLst>
              <a:ext uri="{FF2B5EF4-FFF2-40B4-BE49-F238E27FC236}">
                <a16:creationId xmlns:a16="http://schemas.microsoft.com/office/drawing/2014/main" id="{4D040C45-F979-4843-9DDC-B2F018CC95A5}"/>
              </a:ext>
            </a:extLst>
          </p:cNvPr>
          <p:cNvSpPr txBox="1"/>
          <p:nvPr/>
        </p:nvSpPr>
        <p:spPr>
          <a:xfrm>
            <a:off x="1859361" y="6036121"/>
            <a:ext cx="65337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800" b="1" dirty="0">
                <a:solidFill>
                  <a:srgbClr val="231F20"/>
                </a:solidFill>
                <a:latin typeface="+mj-ea"/>
                <a:ea typeface="+mj-ea"/>
                <a:cs typeface="Microsoft JhengHei Light"/>
              </a:rPr>
              <a:t>証明書</a:t>
            </a:r>
            <a:endParaRPr lang="ja-JP" altLang="en-US" sz="800" b="1" dirty="0">
              <a:latin typeface="+mj-ea"/>
              <a:ea typeface="+mj-ea"/>
            </a:endParaRPr>
          </a:p>
        </p:txBody>
      </p:sp>
      <p:cxnSp>
        <p:nvCxnSpPr>
          <p:cNvPr id="160" name="コネクタ: カギ線 159">
            <a:extLst>
              <a:ext uri="{FF2B5EF4-FFF2-40B4-BE49-F238E27FC236}">
                <a16:creationId xmlns:a16="http://schemas.microsoft.com/office/drawing/2014/main" id="{3A7E7BA4-D928-48EF-A1C8-E6ADB44D71EF}"/>
              </a:ext>
            </a:extLst>
          </p:cNvPr>
          <p:cNvCxnSpPr>
            <a:cxnSpLocks/>
          </p:cNvCxnSpPr>
          <p:nvPr/>
        </p:nvCxnSpPr>
        <p:spPr>
          <a:xfrm rot="10800000">
            <a:off x="5884586" y="4704242"/>
            <a:ext cx="2960" cy="1036814"/>
          </a:xfrm>
          <a:prstGeom prst="bentConnector3">
            <a:avLst>
              <a:gd name="adj1" fmla="val 29520845"/>
            </a:avLst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コネクタ 160">
            <a:extLst>
              <a:ext uri="{FF2B5EF4-FFF2-40B4-BE49-F238E27FC236}">
                <a16:creationId xmlns:a16="http://schemas.microsoft.com/office/drawing/2014/main" id="{C70B48E2-64AF-43F6-BF08-1286DD62BDCA}"/>
              </a:ext>
            </a:extLst>
          </p:cNvPr>
          <p:cNvCxnSpPr>
            <a:cxnSpLocks/>
          </p:cNvCxnSpPr>
          <p:nvPr/>
        </p:nvCxnSpPr>
        <p:spPr>
          <a:xfrm>
            <a:off x="4024197" y="5230154"/>
            <a:ext cx="1860389" cy="1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" name="Picture 12" descr="WLX313">
            <a:extLst>
              <a:ext uri="{FF2B5EF4-FFF2-40B4-BE49-F238E27FC236}">
                <a16:creationId xmlns:a16="http://schemas.microsoft.com/office/drawing/2014/main" id="{77C5C5EF-DAC3-4316-B8D0-AA4CAD51C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3243" r="95495">
                        <a14:foregroundMark x1="8468" y1="54144" x2="7387" y2="56126"/>
                        <a14:foregroundMark x1="3423" y1="58919" x2="3423" y2="53423"/>
                        <a14:foregroundMark x1="91261" y1="37207" x2="86577" y2="45856"/>
                        <a14:foregroundMark x1="86577" y1="45856" x2="86667" y2="45946"/>
                        <a14:foregroundMark x1="95495" y1="38468" x2="91982" y2="43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91" y="4614492"/>
            <a:ext cx="1117550" cy="11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6" descr="ビル（会社） の無料アイコン・イラスト素材 | アイコン・イラスト無料素材は「フリーアイコンズ」 - Free Vector Download Site">
            <a:extLst>
              <a:ext uri="{FF2B5EF4-FFF2-40B4-BE49-F238E27FC236}">
                <a16:creationId xmlns:a16="http://schemas.microsoft.com/office/drawing/2014/main" id="{0D685B1E-52D5-4346-8F45-5DC761C62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307" y="5474430"/>
            <a:ext cx="891088" cy="89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" name="object 255">
            <a:extLst>
              <a:ext uri="{FF2B5EF4-FFF2-40B4-BE49-F238E27FC236}">
                <a16:creationId xmlns:a16="http://schemas.microsoft.com/office/drawing/2014/main" id="{145AB7A2-15E7-40C9-BB0A-BF7951A6555D}"/>
              </a:ext>
            </a:extLst>
          </p:cNvPr>
          <p:cNvSpPr txBox="1"/>
          <p:nvPr/>
        </p:nvSpPr>
        <p:spPr>
          <a:xfrm>
            <a:off x="589787" y="4303365"/>
            <a:ext cx="4357289" cy="4905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lang="ja-JP" altLang="en-US" sz="800" spc="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JhengHei Light"/>
              </a:rPr>
              <a:t>無線</a:t>
            </a:r>
            <a:r>
              <a:rPr lang="en-US" altLang="ja-JP" sz="800" spc="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JhengHei Light"/>
              </a:rPr>
              <a:t>LAN</a:t>
            </a:r>
            <a:r>
              <a:rPr lang="ja-JP" altLang="en-US" sz="800" spc="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JhengHei Light"/>
              </a:rPr>
              <a:t>は「通信の傍受」「暗号化していない」「アクセスキーが簡単」などが原因で</a:t>
            </a:r>
            <a:endParaRPr lang="en-US" altLang="ja-JP" sz="800" spc="5" dirty="0">
              <a:solidFill>
                <a:srgbClr val="231F2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Microsoft JhengHei Light"/>
            </a:endParaRPr>
          </a:p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lang="ja-JP" altLang="en-US" sz="800" spc="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JhengHei Light"/>
              </a:rPr>
              <a:t>外部からアクセスされるリスクがあり、セキュリティリスクに対して適切な対策を講じる</a:t>
            </a:r>
            <a:endParaRPr lang="en-US" altLang="ja-JP" sz="800" spc="5" dirty="0">
              <a:solidFill>
                <a:srgbClr val="231F2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Microsoft JhengHei Light"/>
            </a:endParaRPr>
          </a:p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lang="ja-JP" altLang="en-US" sz="800" spc="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JhengHei Light"/>
              </a:rPr>
              <a:t>必要があります。</a:t>
            </a:r>
            <a:endParaRPr sz="800" dirty="0">
              <a:latin typeface="游ゴシック" panose="020B0400000000000000" pitchFamily="50" charset="-128"/>
              <a:ea typeface="游ゴシック" panose="020B0400000000000000" pitchFamily="50" charset="-128"/>
              <a:cs typeface="Microsoft JhengHei Light"/>
            </a:endParaRPr>
          </a:p>
        </p:txBody>
      </p:sp>
      <p:sp>
        <p:nvSpPr>
          <p:cNvPr id="173" name="テキスト ボックス 172">
            <a:extLst>
              <a:ext uri="{FF2B5EF4-FFF2-40B4-BE49-F238E27FC236}">
                <a16:creationId xmlns:a16="http://schemas.microsoft.com/office/drawing/2014/main" id="{E7DE7A20-3D7E-4500-AD3C-A19FCC2F5590}"/>
              </a:ext>
            </a:extLst>
          </p:cNvPr>
          <p:cNvSpPr txBox="1"/>
          <p:nvPr/>
        </p:nvSpPr>
        <p:spPr>
          <a:xfrm>
            <a:off x="5007438" y="4391390"/>
            <a:ext cx="10977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社内環境</a:t>
            </a:r>
          </a:p>
        </p:txBody>
      </p:sp>
      <p:pic>
        <p:nvPicPr>
          <p:cNvPr id="174" name="図 173">
            <a:extLst>
              <a:ext uri="{FF2B5EF4-FFF2-40B4-BE49-F238E27FC236}">
                <a16:creationId xmlns:a16="http://schemas.microsoft.com/office/drawing/2014/main" id="{31AF6EA1-BB86-4D6A-9021-D8CE53B6450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7" b="95703" l="9961" r="89844">
                        <a14:foregroundMark x1="53906" y1="27734" x2="45898" y2="51953"/>
                        <a14:foregroundMark x1="62891" y1="11914" x2="68555" y2="977"/>
                        <a14:foregroundMark x1="65234" y1="93359" x2="65234" y2="93359"/>
                        <a14:foregroundMark x1="66211" y1="95703" x2="66211" y2="95703"/>
                        <a14:foregroundMark x1="68555" y1="95703" x2="68555" y2="95703"/>
                        <a14:foregroundMark x1="68555" y1="95703" x2="68555" y2="95703"/>
                        <a14:foregroundMark x1="68555" y1="95703" x2="68555" y2="95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2215">
            <a:off x="2036939" y="4689443"/>
            <a:ext cx="279544" cy="260870"/>
          </a:xfrm>
          <a:prstGeom prst="rect">
            <a:avLst/>
          </a:prstGeom>
        </p:spPr>
      </p:pic>
      <p:pic>
        <p:nvPicPr>
          <p:cNvPr id="175" name="図 174">
            <a:extLst>
              <a:ext uri="{FF2B5EF4-FFF2-40B4-BE49-F238E27FC236}">
                <a16:creationId xmlns:a16="http://schemas.microsoft.com/office/drawing/2014/main" id="{3AE8BABD-2413-4FE2-B791-DBFA8B77C0C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7" b="95703" l="9961" r="89844">
                        <a14:foregroundMark x1="53906" y1="27734" x2="45898" y2="51953"/>
                        <a14:foregroundMark x1="62891" y1="11914" x2="68555" y2="977"/>
                        <a14:foregroundMark x1="65234" y1="93359" x2="65234" y2="93359"/>
                        <a14:foregroundMark x1="66211" y1="95703" x2="66211" y2="95703"/>
                        <a14:foregroundMark x1="68555" y1="95703" x2="68555" y2="95703"/>
                        <a14:foregroundMark x1="68555" y1="95703" x2="68555" y2="95703"/>
                        <a14:foregroundMark x1="68555" y1="95703" x2="68555" y2="95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2215">
            <a:off x="2031551" y="5439753"/>
            <a:ext cx="279544" cy="260870"/>
          </a:xfrm>
          <a:prstGeom prst="rect">
            <a:avLst/>
          </a:prstGeom>
        </p:spPr>
      </p:pic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B8DB5B52-7558-46C8-8195-EB5D8897DC7D}"/>
              </a:ext>
            </a:extLst>
          </p:cNvPr>
          <p:cNvSpPr txBox="1"/>
          <p:nvPr/>
        </p:nvSpPr>
        <p:spPr>
          <a:xfrm>
            <a:off x="3698739" y="4723857"/>
            <a:ext cx="14907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 dirty="0">
                <a:ea typeface="+mj-ea"/>
              </a:rPr>
              <a:t>YAMAHA</a:t>
            </a:r>
            <a:r>
              <a:rPr lang="ja-JP" altLang="en-US" sz="1400" b="1" dirty="0">
                <a:ea typeface="+mj-ea"/>
              </a:rPr>
              <a:t> </a:t>
            </a:r>
            <a:r>
              <a:rPr lang="en-US" altLang="ja-JP" sz="1400" b="1" dirty="0">
                <a:ea typeface="+mj-ea"/>
              </a:rPr>
              <a:t>WLX </a:t>
            </a:r>
            <a:endParaRPr lang="ja-JP" altLang="en-US" sz="1400" dirty="0"/>
          </a:p>
        </p:txBody>
      </p:sp>
      <p:sp>
        <p:nvSpPr>
          <p:cNvPr id="176" name="object 174">
            <a:extLst>
              <a:ext uri="{FF2B5EF4-FFF2-40B4-BE49-F238E27FC236}">
                <a16:creationId xmlns:a16="http://schemas.microsoft.com/office/drawing/2014/main" id="{97828E08-25CA-4617-AEE2-4A6C3FF4C7A9}"/>
              </a:ext>
            </a:extLst>
          </p:cNvPr>
          <p:cNvSpPr txBox="1"/>
          <p:nvPr/>
        </p:nvSpPr>
        <p:spPr>
          <a:xfrm>
            <a:off x="2297747" y="6306482"/>
            <a:ext cx="5076190" cy="269946"/>
          </a:xfrm>
          <a:prstGeom prst="rect">
            <a:avLst/>
          </a:prstGeom>
          <a:solidFill>
            <a:srgbClr val="D1D3D4"/>
          </a:solidFill>
        </p:spPr>
        <p:txBody>
          <a:bodyPr vert="horz" wrap="square" lIns="0" tIns="23495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185"/>
              </a:spcBef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UD デジタル 教科書体 NP-B"/>
              </a:rPr>
              <a:t>電子証明書によるセキュリティ強化</a:t>
            </a:r>
            <a:endParaRPr sz="1600" b="1" dirty="0">
              <a:latin typeface="メイリオ" panose="020B0604030504040204" pitchFamily="50" charset="-128"/>
              <a:ea typeface="メイリオ" panose="020B0604030504040204" pitchFamily="50" charset="-128"/>
              <a:cs typeface="UD デジタル 教科書体 NP-B"/>
            </a:endParaRPr>
          </a:p>
        </p:txBody>
      </p:sp>
      <p:pic>
        <p:nvPicPr>
          <p:cNvPr id="185" name="Picture 2" descr="ノートパソコンの画面&#10;&#10;自動的に生成された説明">
            <a:extLst>
              <a:ext uri="{FF2B5EF4-FFF2-40B4-BE49-F238E27FC236}">
                <a16:creationId xmlns:a16="http://schemas.microsoft.com/office/drawing/2014/main" id="{BBD5DAEC-A1F4-4924-8A78-2B1AA0741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84" y="6729706"/>
            <a:ext cx="834005" cy="550137"/>
          </a:xfrm>
          <a:prstGeom prst="rect">
            <a:avLst/>
          </a:prstGeom>
          <a:noFill/>
        </p:spPr>
      </p:pic>
      <p:pic>
        <p:nvPicPr>
          <p:cNvPr id="188" name="Picture 2" descr="図形, 正方形&#10;&#10;自動的に生成された説明">
            <a:extLst>
              <a:ext uri="{FF2B5EF4-FFF2-40B4-BE49-F238E27FC236}">
                <a16:creationId xmlns:a16="http://schemas.microsoft.com/office/drawing/2014/main" id="{A3BDF6AC-FAF2-49C8-BFCE-6ADAF0256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739" b="96895" l="9636" r="89936">
                        <a14:foregroundMark x1="44754" y1="4739" x2="44754" y2="4739"/>
                        <a14:foregroundMark x1="44754" y1="4739" x2="44754" y2="4739"/>
                        <a14:foregroundMark x1="31946" y1="95250" x2="37259" y2="96895"/>
                        <a14:foregroundMark x1="22484" y1="92320" x2="23254" y2="92558"/>
                        <a14:foregroundMark x1="31692" y1="87255" x2="32120" y2="65523"/>
                        <a14:foregroundMark x1="46039" y1="75327" x2="46039" y2="75327"/>
                        <a14:foregroundMark x1="46039" y1="75327" x2="46039" y2="75327"/>
                        <a14:foregroundMark x1="46039" y1="75327" x2="46039" y2="75327"/>
                        <a14:foregroundMark x1="46039" y1="75327" x2="46039" y2="75327"/>
                        <a14:foregroundMark x1="46039" y1="75327" x2="46039" y2="75327"/>
                        <a14:foregroundMark x1="46039" y1="75327" x2="46039" y2="75327"/>
                        <a14:foregroundMark x1="56103" y1="91830" x2="51392" y2="59314"/>
                        <a14:foregroundMark x1="51820" y1="41667" x2="49893" y2="29412"/>
                        <a14:foregroundMark x1="49893" y1="29412" x2="58244" y2="44771"/>
                        <a14:foregroundMark x1="58244" y1="44771" x2="49465" y2="35948"/>
                        <a14:foregroundMark x1="49465" y1="35948" x2="53961" y2="49183"/>
                        <a14:foregroundMark x1="53961" y1="49183" x2="50321" y2="37745"/>
                        <a14:foregroundMark x1="50321" y1="37745" x2="41542" y2="27778"/>
                        <a14:foregroundMark x1="41542" y1="27778" x2="40471" y2="36928"/>
                        <a14:foregroundMark x1="40471" y1="36928" x2="33191" y2="27778"/>
                        <a14:foregroundMark x1="33191" y1="27778" x2="32976" y2="38562"/>
                        <a14:foregroundMark x1="32976" y1="38562" x2="29122" y2="27288"/>
                        <a14:foregroundMark x1="29122" y1="27288" x2="29122" y2="27288"/>
                        <a14:foregroundMark x1="31906" y1="41503" x2="39400" y2="73529"/>
                        <a14:foregroundMark x1="37901" y1="20261" x2="59529" y2="34641"/>
                        <a14:foregroundMark x1="59529" y1="34641" x2="71734" y2="75490"/>
                        <a14:foregroundMark x1="71734" y1="75490" x2="61884" y2="86111"/>
                        <a14:foregroundMark x1="61884" y1="86111" x2="59529" y2="86275"/>
                        <a14:foregroundMark x1="32334" y1="13072" x2="47537" y2="14052"/>
                        <a14:foregroundMark x1="47537" y1="14052" x2="59743" y2="21732"/>
                        <a14:foregroundMark x1="59743" y1="21732" x2="63812" y2="41667"/>
                        <a14:foregroundMark x1="28266" y1="82353" x2="41970" y2="89869"/>
                        <a14:foregroundMark x1="41970" y1="89869" x2="47323" y2="89216"/>
                        <a14:foregroundMark x1="40471" y1="84314" x2="35332" y2="73366"/>
                        <a14:foregroundMark x1="38116" y1="71895" x2="39615" y2="78268"/>
                        <a14:foregroundMark x1="34261" y1="76797" x2="38116" y2="81209"/>
                        <a14:foregroundMark x1="38116" y1="81209" x2="38116" y2="81209"/>
                        <a14:foregroundMark x1="38116" y1="81209" x2="38116" y2="82190"/>
                        <a14:foregroundMark x1="25696" y1="88562" x2="33833" y2="93464"/>
                        <a14:foregroundMark x1="31478" y1="94771" x2="33405" y2="94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11" y="7995322"/>
            <a:ext cx="439074" cy="458267"/>
          </a:xfrm>
          <a:prstGeom prst="rect">
            <a:avLst/>
          </a:prstGeom>
          <a:noFill/>
        </p:spPr>
      </p:pic>
      <p:sp>
        <p:nvSpPr>
          <p:cNvPr id="191" name="テキスト ボックス 190">
            <a:extLst>
              <a:ext uri="{FF2B5EF4-FFF2-40B4-BE49-F238E27FC236}">
                <a16:creationId xmlns:a16="http://schemas.microsoft.com/office/drawing/2014/main" id="{0A2A1936-9C30-4F55-B4E8-36E59B9988D8}"/>
              </a:ext>
            </a:extLst>
          </p:cNvPr>
          <p:cNvSpPr txBox="1"/>
          <p:nvPr/>
        </p:nvSpPr>
        <p:spPr>
          <a:xfrm>
            <a:off x="1188104" y="6616159"/>
            <a:ext cx="76062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800" b="1" dirty="0">
                <a:solidFill>
                  <a:srgbClr val="231F20"/>
                </a:solidFill>
                <a:latin typeface="+mj-ea"/>
                <a:ea typeface="+mj-ea"/>
                <a:cs typeface="Microsoft JhengHei Light"/>
              </a:rPr>
              <a:t>電子証明書</a:t>
            </a:r>
            <a:endParaRPr lang="ja-JP" altLang="en-US" sz="800" b="1" dirty="0">
              <a:latin typeface="+mj-ea"/>
              <a:ea typeface="+mj-ea"/>
            </a:endParaRPr>
          </a:p>
        </p:txBody>
      </p:sp>
      <p:cxnSp>
        <p:nvCxnSpPr>
          <p:cNvPr id="80" name="直線矢印コネクタ 79">
            <a:extLst>
              <a:ext uri="{FF2B5EF4-FFF2-40B4-BE49-F238E27FC236}">
                <a16:creationId xmlns:a16="http://schemas.microsoft.com/office/drawing/2014/main" id="{B3C8EBAC-6CB6-486A-BFE6-B477CE5500C7}"/>
              </a:ext>
            </a:extLst>
          </p:cNvPr>
          <p:cNvCxnSpPr>
            <a:cxnSpLocks/>
          </p:cNvCxnSpPr>
          <p:nvPr/>
        </p:nvCxnSpPr>
        <p:spPr>
          <a:xfrm flipH="1">
            <a:off x="885427" y="6989386"/>
            <a:ext cx="1223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コネクタ: カギ線 81">
            <a:extLst>
              <a:ext uri="{FF2B5EF4-FFF2-40B4-BE49-F238E27FC236}">
                <a16:creationId xmlns:a16="http://schemas.microsoft.com/office/drawing/2014/main" id="{BC88AAB9-4F42-429B-916F-9E6432E57B51}"/>
              </a:ext>
            </a:extLst>
          </p:cNvPr>
          <p:cNvCxnSpPr>
            <a:cxnSpLocks/>
            <a:endCxn id="188" idx="3"/>
          </p:cNvCxnSpPr>
          <p:nvPr/>
        </p:nvCxnSpPr>
        <p:spPr>
          <a:xfrm rot="10800000" flipV="1">
            <a:off x="842286" y="7182802"/>
            <a:ext cx="1266319" cy="1041653"/>
          </a:xfrm>
          <a:prstGeom prst="bentConnector3">
            <a:avLst>
              <a:gd name="adj1" fmla="val 5515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テキスト ボックス 198">
            <a:extLst>
              <a:ext uri="{FF2B5EF4-FFF2-40B4-BE49-F238E27FC236}">
                <a16:creationId xmlns:a16="http://schemas.microsoft.com/office/drawing/2014/main" id="{2BE23880-8E53-448D-B366-D35F47A20183}"/>
              </a:ext>
            </a:extLst>
          </p:cNvPr>
          <p:cNvSpPr txBox="1"/>
          <p:nvPr/>
        </p:nvSpPr>
        <p:spPr>
          <a:xfrm>
            <a:off x="231629" y="7376884"/>
            <a:ext cx="76062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800" b="1" dirty="0">
                <a:solidFill>
                  <a:srgbClr val="231F20"/>
                </a:solidFill>
                <a:latin typeface="+mj-ea"/>
                <a:ea typeface="+mj-ea"/>
                <a:cs typeface="Microsoft JhengHei Light"/>
              </a:rPr>
              <a:t>パソコン</a:t>
            </a:r>
            <a:endParaRPr lang="ja-JP" altLang="en-US" sz="800" b="1" dirty="0">
              <a:latin typeface="+mj-ea"/>
              <a:ea typeface="+mj-ea"/>
            </a:endParaRPr>
          </a:p>
        </p:txBody>
      </p:sp>
      <p:sp>
        <p:nvSpPr>
          <p:cNvPr id="200" name="テキスト ボックス 199">
            <a:extLst>
              <a:ext uri="{FF2B5EF4-FFF2-40B4-BE49-F238E27FC236}">
                <a16:creationId xmlns:a16="http://schemas.microsoft.com/office/drawing/2014/main" id="{5BBAA590-DBED-4E67-B83F-95ACAC0109E3}"/>
              </a:ext>
            </a:extLst>
          </p:cNvPr>
          <p:cNvSpPr txBox="1"/>
          <p:nvPr/>
        </p:nvSpPr>
        <p:spPr>
          <a:xfrm>
            <a:off x="242434" y="8417871"/>
            <a:ext cx="76062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800" b="1" dirty="0">
                <a:solidFill>
                  <a:srgbClr val="231F20"/>
                </a:solidFill>
                <a:latin typeface="+mj-ea"/>
                <a:ea typeface="+mj-ea"/>
              </a:rPr>
              <a:t>スマホ</a:t>
            </a:r>
            <a:endParaRPr lang="ja-JP" altLang="en-US" sz="800" b="1" dirty="0">
              <a:latin typeface="+mj-ea"/>
              <a:ea typeface="+mj-ea"/>
            </a:endParaRPr>
          </a:p>
        </p:txBody>
      </p:sp>
      <p:sp>
        <p:nvSpPr>
          <p:cNvPr id="201" name="テキスト ボックス 200">
            <a:extLst>
              <a:ext uri="{FF2B5EF4-FFF2-40B4-BE49-F238E27FC236}">
                <a16:creationId xmlns:a16="http://schemas.microsoft.com/office/drawing/2014/main" id="{AB437D73-965E-4189-98BC-E90EC5F7CD78}"/>
              </a:ext>
            </a:extLst>
          </p:cNvPr>
          <p:cNvSpPr txBox="1"/>
          <p:nvPr/>
        </p:nvSpPr>
        <p:spPr>
          <a:xfrm>
            <a:off x="1106969" y="8147031"/>
            <a:ext cx="21030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800" b="1" dirty="0">
                <a:solidFill>
                  <a:srgbClr val="231F20"/>
                </a:solidFill>
                <a:latin typeface="+mj-ea"/>
                <a:ea typeface="+mj-ea"/>
                <a:cs typeface="Microsoft JhengHei Light"/>
              </a:rPr>
              <a:t>証明書はマルチデバイス対応</a:t>
            </a:r>
            <a:endParaRPr lang="en-US" altLang="ja-JP" sz="800" b="1" dirty="0">
              <a:solidFill>
                <a:srgbClr val="231F20"/>
              </a:solidFill>
              <a:latin typeface="+mj-ea"/>
              <a:ea typeface="+mj-ea"/>
              <a:cs typeface="Microsoft JhengHei Light"/>
            </a:endParaRPr>
          </a:p>
          <a:p>
            <a:pPr algn="ctr"/>
            <a:r>
              <a:rPr lang="ja-JP" altLang="en-US" sz="800" b="1" dirty="0">
                <a:solidFill>
                  <a:srgbClr val="231F20"/>
                </a:solidFill>
                <a:latin typeface="+mj-ea"/>
                <a:ea typeface="+mj-ea"/>
              </a:rPr>
              <a:t>追加で費用は発生しません</a:t>
            </a:r>
            <a:endParaRPr lang="en-US" altLang="ja-JP" sz="800" b="1" dirty="0">
              <a:solidFill>
                <a:srgbClr val="231F20"/>
              </a:solidFill>
              <a:latin typeface="+mj-ea"/>
              <a:ea typeface="+mj-ea"/>
            </a:endParaRPr>
          </a:p>
          <a:p>
            <a:pPr algn="ctr"/>
            <a:r>
              <a:rPr lang="ja-JP" altLang="en-US" sz="800" b="1" dirty="0">
                <a:solidFill>
                  <a:srgbClr val="231F20"/>
                </a:solidFill>
                <a:latin typeface="+mj-ea"/>
                <a:ea typeface="+mj-ea"/>
              </a:rPr>
              <a:t>パスワードレスで安全に</a:t>
            </a:r>
            <a:r>
              <a:rPr lang="en-US" altLang="ja-JP" sz="800" b="1" dirty="0">
                <a:solidFill>
                  <a:srgbClr val="231F20"/>
                </a:solidFill>
                <a:latin typeface="+mj-ea"/>
                <a:ea typeface="+mj-ea"/>
              </a:rPr>
              <a:t>Wi-Fi</a:t>
            </a:r>
            <a:r>
              <a:rPr lang="ja-JP" altLang="en-US" sz="800" b="1" dirty="0">
                <a:solidFill>
                  <a:srgbClr val="231F20"/>
                </a:solidFill>
                <a:latin typeface="+mj-ea"/>
                <a:ea typeface="+mj-ea"/>
              </a:rPr>
              <a:t>を利用できます</a:t>
            </a:r>
            <a:endParaRPr lang="en-US" altLang="ja-JP" sz="800" b="1" dirty="0">
              <a:solidFill>
                <a:srgbClr val="231F20"/>
              </a:solidFill>
              <a:latin typeface="+mj-ea"/>
              <a:ea typeface="+mj-ea"/>
            </a:endParaRPr>
          </a:p>
        </p:txBody>
      </p:sp>
      <p:pic>
        <p:nvPicPr>
          <p:cNvPr id="203" name="Picture 2" descr="Cloud">
            <a:extLst>
              <a:ext uri="{FF2B5EF4-FFF2-40B4-BE49-F238E27FC236}">
                <a16:creationId xmlns:a16="http://schemas.microsoft.com/office/drawing/2014/main" id="{60B807EE-D1ED-47F5-A5C6-E9319B871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37" y="6372358"/>
            <a:ext cx="1414397" cy="1278273"/>
          </a:xfrm>
          <a:prstGeom prst="rect">
            <a:avLst/>
          </a:prstGeom>
          <a:noFill/>
        </p:spPr>
      </p:pic>
      <p:pic>
        <p:nvPicPr>
          <p:cNvPr id="204" name="図 203">
            <a:extLst>
              <a:ext uri="{FF2B5EF4-FFF2-40B4-BE49-F238E27FC236}">
                <a16:creationId xmlns:a16="http://schemas.microsoft.com/office/drawing/2014/main" id="{59ADC1E0-8A84-47A3-8500-4E2A67E243D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29" b="89857" l="9815" r="89896">
                        <a14:foregroundMark x1="10681" y1="55244" x2="10681" y2="35759"/>
                        <a14:foregroundMark x1="9815" y1="45616" x2="9815" y2="45616"/>
                        <a14:foregroundMark x1="10494" y1="48768" x2="10494" y2="48768"/>
                        <a14:foregroundMark x1="11632" y1="54040" x2="11632" y2="54040"/>
                        <a14:foregroundMark x1="13449" y1="46418" x2="13449" y2="46418"/>
                        <a14:foregroundMark x1="13449" y1="46418" x2="13449" y2="46418"/>
                        <a14:foregroundMark x1="21056" y1="9341" x2="21056" y2="9341"/>
                        <a14:foregroundMark x1="19069" y1="10716" x2="22143" y2="10888"/>
                        <a14:foregroundMark x1="26575" y1="28481" x2="26575" y2="28481"/>
                        <a14:foregroundMark x1="20037" y1="13181" x2="22635" y2="12436"/>
                        <a14:foregroundMark x1="26507" y1="31805" x2="26507" y2="31805"/>
                        <a14:foregroundMark x1="20134" y1="9728" x2="22075" y2="10716"/>
                        <a14:foregroundMark x1="23739" y1="26476" x2="23739" y2="26476"/>
                        <a14:foregroundMark x1="19698" y1="11862" x2="19698" y2="11862"/>
                        <a14:foregroundMark x1="20801" y1="11862" x2="19137" y2="11862"/>
                        <a14:foregroundMark x1="22126" y1="16218" x2="22126" y2="16218"/>
                        <a14:foregroundMark x1="18085" y1="12206" x2="18543" y2="10487"/>
                        <a14:foregroundMark x1="22907" y1="15072" x2="22907" y2="15072"/>
                        <a14:foregroundMark x1="18475" y1="11461" x2="19698" y2="9858"/>
                        <a14:foregroundMark x1="20920" y1="12034" x2="20920" y2="12034"/>
                        <a14:foregroundMark x1="21973" y1="18854" x2="21973" y2="18854"/>
                        <a14:foregroundMark x1="19426" y1="13181" x2="19315" y2="9972"/>
                        <a14:foregroundMark x1="21464" y1="17192" x2="21464" y2="17192"/>
                        <a14:foregroundMark x1="24962" y1="25731" x2="19307" y2="11461"/>
                        <a14:foregroundMark x1="24350" y1="16218" x2="24350" y2="16218"/>
                        <a14:foregroundMark x1="17762" y1="12206" x2="19647" y2="10716"/>
                        <a14:foregroundMark x1="18696" y1="12034" x2="18603" y2="10185"/>
                        <a14:foregroundMark x1="18866" y1="11060" x2="19013" y2="10062"/>
                        <a14:foregroundMark x1="20360" y1="12779" x2="20360" y2="12779"/>
                        <a14:foregroundMark x1="20411" y1="15473" x2="20411" y2="15473"/>
                        <a14:foregroundMark x1="19868" y1="14155" x2="19340" y2="9965"/>
                        <a14:foregroundMark x1="19579" y1="17364" x2="19579" y2="17364"/>
                        <a14:foregroundMark x1="20632" y1="19656" x2="19442" y2="9934"/>
                        <a14:foregroundMark x1="20411" y1="20401" x2="20411" y2="20401"/>
                        <a14:foregroundMark x1="21684" y1="20000" x2="21684" y2="20000"/>
                        <a14:foregroundMark x1="21090" y1="19656" x2="21090" y2="19656"/>
                        <a14:foregroundMark x1="19528" y1="18682" x2="18815" y2="14670"/>
                        <a14:foregroundMark x1="18594" y1="14327" x2="19868" y2="11289"/>
                        <a14:foregroundMark x1="19528" y1="10315" x2="19530" y2="10315"/>
                        <a14:foregroundMark x1="21413" y1="16791" x2="21413" y2="16791"/>
                        <a14:foregroundMark x1="22024" y1="14327" x2="22024" y2="14327"/>
                        <a14:foregroundMark x1="40007" y1="55216" x2="40397" y2="60172"/>
                        <a14:foregroundMark x1="38971" y1="42063" x2="39435" y2="47959"/>
                        <a14:foregroundMark x1="41450" y1="58797" x2="41450" y2="58797"/>
                        <a14:foregroundMark x1="42282" y1="57307" x2="42282" y2="57307"/>
                        <a14:foregroundMark x1="38903" y1="42865" x2="40788" y2="47794"/>
                        <a14:foregroundMark x1="41671" y1="47049" x2="41671" y2="47049"/>
                        <a14:foregroundMark x1="41450" y1="50831" x2="39905" y2="44928"/>
                        <a14:foregroundMark x1="42571" y1="48940" x2="42571" y2="48940"/>
                        <a14:foregroundMark x1="41926" y1="36574" x2="41960" y2="35244"/>
                        <a14:foregroundMark x1="41620" y1="48539" x2="41722" y2="44539"/>
                        <a14:foregroundMark x1="41960" y1="35244" x2="41960" y2="35244"/>
                        <a14:foregroundMark x1="38852" y1="34269" x2="41450" y2="34670"/>
                        <a14:foregroundMark x1="42401" y1="35415" x2="42401" y2="35415"/>
                        <a14:foregroundMark x1="41790" y1="34097" x2="41790" y2="34097"/>
                        <a14:foregroundMark x1="40024" y1="35645" x2="40024" y2="35645"/>
                        <a14:foregroundMark x1="38190" y1="58052" x2="37918" y2="55587"/>
                        <a14:foregroundMark x1="37697" y1="56332" x2="40737" y2="59599"/>
                        <a14:foregroundMark x1="42011" y1="58223" x2="42011" y2="58223"/>
                        <a14:foregroundMark x1="41128" y1="59943" x2="38462" y2="56160"/>
                        <a14:foregroundMark x1="38411" y1="55415" x2="38852" y2="55014"/>
                        <a14:foregroundMark x1="42503" y1="55989" x2="42503" y2="55989"/>
                        <a14:foregroundMark x1="38971" y1="60745" x2="41009" y2="60344"/>
                        <a14:foregroundMark x1="42503" y1="55587" x2="42503" y2="55587"/>
                        <a14:foregroundMark x1="45610" y1="44585" x2="46001" y2="58223"/>
                        <a14:foregroundMark x1="45831" y1="57708" x2="45831" y2="57708"/>
                        <a14:foregroundMark x1="45339" y1="58797" x2="45093" y2="61086"/>
                        <a14:foregroundMark x1="45339" y1="53524" x2="45339" y2="53524"/>
                        <a14:foregroundMark x1="45831" y1="35244" x2="45712" y2="31805"/>
                        <a14:foregroundMark x1="46222" y1="32206" x2="46222" y2="32206"/>
                        <a14:foregroundMark x1="49210" y1="43610" x2="49652" y2="59771"/>
                        <a14:foregroundMark x1="50807" y1="45100" x2="50807" y2="45100"/>
                        <a14:foregroundMark x1="57488" y1="64603" x2="56903" y2="66418"/>
                        <a14:foregroundMark x1="60372" y1="55658" x2="58681" y2="60902"/>
                        <a14:foregroundMark x1="62167" y1="50086" x2="60763" y2="54441"/>
                        <a14:foregroundMark x1="61725" y1="47393" x2="61725" y2="47393"/>
                        <a14:foregroundMark x1="65478" y1="29169" x2="65869" y2="58223"/>
                        <a14:foregroundMark x1="72946" y1="56882" x2="73459" y2="57708"/>
                        <a14:foregroundMark x1="69078" y1="50659" x2="70308" y2="52638"/>
                        <a14:foregroundMark x1="73068" y1="46246" x2="73068" y2="46246"/>
                        <a14:foregroundMark x1="78332" y1="32779" x2="79046" y2="59370"/>
                        <a14:foregroundMark x1="83308" y1="34670" x2="82646" y2="36734"/>
                        <a14:foregroundMark x1="38903" y1="59599" x2="41128" y2="60344"/>
                        <a14:foregroundMark x1="42282" y1="56905" x2="42282" y2="56905"/>
                        <a14:foregroundMark x1="65376" y1="56332" x2="65236" y2="59977"/>
                        <a14:foregroundMark x1="65699" y1="54441" x2="65699" y2="54441"/>
                        <a14:foregroundMark x1="71302" y1="59771" x2="71302" y2="59771"/>
                        <a14:foregroundMark x1="70714" y1="47943" x2="72899" y2="49685"/>
                        <a14:foregroundMark x1="61262" y1="54441" x2="60333" y2="57135"/>
                        <a14:foregroundMark x1="61657" y1="53295" x2="61262" y2="54441"/>
                        <a14:foregroundMark x1="59891" y1="58052" x2="61063" y2="55759"/>
                        <a14:foregroundMark x1="69638" y1="52951" x2="69638" y2="52951"/>
                        <a14:foregroundMark x1="72746" y1="59370" x2="72746" y2="59370"/>
                        <a14:foregroundMark x1="72678" y1="57880" x2="72678" y2="57880"/>
                        <a14:foregroundMark x1="72287" y1="57880" x2="72508" y2="57307"/>
                        <a14:foregroundMark x1="72457" y1="56734" x2="72457" y2="56734"/>
                        <a14:foregroundMark x1="73289" y1="55759" x2="73289" y2="55759"/>
                        <a14:foregroundMark x1="72899" y1="55587" x2="72899" y2="55587"/>
                        <a14:foregroundMark x1="73459" y1="55415" x2="73459" y2="55415"/>
                        <a14:foregroundMark x1="73068" y1="54842" x2="73068" y2="54842"/>
                        <a14:foregroundMark x1="73017" y1="54613" x2="73017" y2="54613"/>
                        <a14:foregroundMark x1="69961" y1="53696" x2="69961" y2="53696"/>
                        <a14:foregroundMark x1="70470" y1="53123" x2="70470" y2="53123"/>
                        <a14:backgroundMark x1="18883" y1="5173" x2="19156" y2="5248"/>
                        <a14:backgroundMark x1="18761" y1="5140" x2="18834" y2="5160"/>
                        <a14:backgroundMark x1="18203" y1="4986" x2="18737" y2="5133"/>
                        <a14:backgroundMark x1="31720" y1="11633" x2="31720" y2="11633"/>
                        <a14:backgroundMark x1="30498" y1="10716" x2="30498" y2="10716"/>
                        <a14:backgroundMark x1="24792" y1="9971" x2="24792" y2="9971"/>
                        <a14:backgroundMark x1="24741" y1="8997" x2="24741" y2="8997"/>
                        <a14:backgroundMark x1="16488" y1="9169" x2="18637" y2="9169"/>
                        <a14:backgroundMark x1="31992" y1="9398" x2="31992" y2="9398"/>
                        <a14:backgroundMark x1="29886" y1="7278" x2="29886" y2="7278"/>
                        <a14:backgroundMark x1="17151" y1="2521" x2="19477" y2="4241"/>
                        <a14:backgroundMark x1="26626" y1="4642" x2="26626" y2="4642"/>
                        <a14:backgroundMark x1="17049" y1="2120" x2="17049" y2="2120"/>
                        <a14:backgroundMark x1="17049" y1="2120" x2="20700" y2="458"/>
                        <a14:backgroundMark x1="20751" y1="3095" x2="18373" y2="2521"/>
                        <a14:backgroundMark x1="32162" y1="10487" x2="32162" y2="10487"/>
                        <a14:backgroundMark x1="28952" y1="9742" x2="28952" y2="9742"/>
                        <a14:backgroundMark x1="15656" y1="8825" x2="18373" y2="5387"/>
                        <a14:backgroundMark x1="32824" y1="4069" x2="32824" y2="4069"/>
                        <a14:backgroundMark x1="18764" y1="8023" x2="18764" y2="8023"/>
                        <a14:backgroundMark x1="11343" y1="9570" x2="22194" y2="4814"/>
                        <a14:backgroundMark x1="35813" y1="8252" x2="35813" y2="8252"/>
                        <a14:backgroundMark x1="12990" y1="8023" x2="21311" y2="4069"/>
                        <a14:backgroundMark x1="26999" y1="4413" x2="26999" y2="4413"/>
                        <a14:backgroundMark x1="20632" y1="7278" x2="18985" y2="7679"/>
                        <a14:backgroundMark x1="17371" y1="9169" x2="19868" y2="8424"/>
                        <a14:backgroundMark x1="39164" y1="51149" x2="38811" y2="53774"/>
                        <a14:backgroundMark x1="42724" y1="42464" x2="40686" y2="39427"/>
                        <a14:backgroundMark x1="40686" y1="39828" x2="42282" y2="42464"/>
                        <a14:backgroundMark x1="43063" y1="44585" x2="41297" y2="39255"/>
                        <a14:backgroundMark x1="40686" y1="38682" x2="42112" y2="40172"/>
                        <a14:backgroundMark x1="42673" y1="41891" x2="41348" y2="38682"/>
                        <a14:backgroundMark x1="41348" y1="40401" x2="41671" y2="37536"/>
                        <a14:backgroundMark x1="40516" y1="37708" x2="42112" y2="38109"/>
                        <a14:backgroundMark x1="38529" y1="48940" x2="40465" y2="53123"/>
                        <a14:backgroundMark x1="40397" y1="53524" x2="39854" y2="51576"/>
                        <a14:backgroundMark x1="38852" y1="51232" x2="40516" y2="54269"/>
                        <a14:backgroundMark x1="39463" y1="50831" x2="39463" y2="50831"/>
                        <a14:backgroundMark x1="39463" y1="50430" x2="39735" y2="50430"/>
                        <a14:backgroundMark x1="39412" y1="50430" x2="39514" y2="48768"/>
                        <a14:backgroundMark x1="38682" y1="51003" x2="40788" y2="53868"/>
                        <a14:backgroundMark x1="39735" y1="54269" x2="39956" y2="55014"/>
                        <a14:backgroundMark x1="43844" y1="61662" x2="45220" y2="62808"/>
                        <a14:backgroundMark x1="40618" y1="63381" x2="41841" y2="62407"/>
                        <a14:backgroundMark x1="70301" y1="53295" x2="73340" y2="55014"/>
                        <a14:backgroundMark x1="56954" y1="62636" x2="58567" y2="63782"/>
                        <a14:backgroundMark x1="57905" y1="61662" x2="58839" y2="62808"/>
                        <a14:backgroundMark x1="70793" y1="47393" x2="72236" y2="47221"/>
                        <a14:backgroundMark x1="70793" y1="47794" x2="70793" y2="47794"/>
                        <a14:backgroundMark x1="71965" y1="54441" x2="73951" y2="54040"/>
                        <a14:backgroundMark x1="71082" y1="55587" x2="70592" y2="53696"/>
                        <a14:backgroundMark x1="64374" y1="61318" x2="65546" y2="61490"/>
                        <a14:backgroundMark x1="59450" y1="54441" x2="60554" y2="54613"/>
                        <a14:backgroundMark x1="38241" y1="49284" x2="40245" y2="49513"/>
                        <a14:backgroundMark x1="41229" y1="42464" x2="42503" y2="43610"/>
                        <a14:backgroundMark x1="39412" y1="53524" x2="40024" y2="55186"/>
                        <a14:backgroundMark x1="60723" y1="54441" x2="60723" y2="54441"/>
                        <a14:backgroundMark x1="60774" y1="53524" x2="60842" y2="53524"/>
                        <a14:backgroundMark x1="70470" y1="47794" x2="70470" y2="47794"/>
                        <a14:backgroundMark x1="22839" y1="88596" x2="19324" y2="85731"/>
                        <a14:backgroundMark x1="24741" y1="88367" x2="22907" y2="87278"/>
                        <a14:backgroundMark x1="27933" y1="87507" x2="27933" y2="87507"/>
                        <a14:backgroundMark x1="25981" y1="83037" x2="18866" y2="845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5719" y="6899990"/>
            <a:ext cx="1055760" cy="295155"/>
          </a:xfrm>
          <a:prstGeom prst="rect">
            <a:avLst/>
          </a:prstGeom>
        </p:spPr>
      </p:pic>
      <p:pic>
        <p:nvPicPr>
          <p:cNvPr id="206" name="Picture 10" descr="Currency, business, certification, certificate, finance">
            <a:extLst>
              <a:ext uri="{FF2B5EF4-FFF2-40B4-BE49-F238E27FC236}">
                <a16:creationId xmlns:a16="http://schemas.microsoft.com/office/drawing/2014/main" id="{3FC58532-5CA2-486C-B70A-3C7C207FC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02" y="6802648"/>
            <a:ext cx="391175" cy="3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" name="Picture 10" descr="Currency, business, certification, certificate, finance">
            <a:extLst>
              <a:ext uri="{FF2B5EF4-FFF2-40B4-BE49-F238E27FC236}">
                <a16:creationId xmlns:a16="http://schemas.microsoft.com/office/drawing/2014/main" id="{9C440A54-4B75-423A-8E4F-6C0C308CB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505" y="7497053"/>
            <a:ext cx="391175" cy="3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" name="テキスト ボックス 218">
            <a:extLst>
              <a:ext uri="{FF2B5EF4-FFF2-40B4-BE49-F238E27FC236}">
                <a16:creationId xmlns:a16="http://schemas.microsoft.com/office/drawing/2014/main" id="{C2D86CDB-3426-459D-B66A-E4B2192632F4}"/>
              </a:ext>
            </a:extLst>
          </p:cNvPr>
          <p:cNvSpPr txBox="1"/>
          <p:nvPr/>
        </p:nvSpPr>
        <p:spPr>
          <a:xfrm>
            <a:off x="1309775" y="7301249"/>
            <a:ext cx="76062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800" b="1" dirty="0">
                <a:solidFill>
                  <a:srgbClr val="231F20"/>
                </a:solidFill>
                <a:latin typeface="+mj-ea"/>
                <a:ea typeface="+mj-ea"/>
                <a:cs typeface="Microsoft JhengHei Light"/>
              </a:rPr>
              <a:t>電子証明書</a:t>
            </a:r>
            <a:endParaRPr lang="ja-JP" altLang="en-US" sz="800" b="1" dirty="0">
              <a:latin typeface="+mj-ea"/>
              <a:ea typeface="+mj-ea"/>
            </a:endParaRPr>
          </a:p>
        </p:txBody>
      </p:sp>
      <p:graphicFrame>
        <p:nvGraphicFramePr>
          <p:cNvPr id="100" name="表 99">
            <a:extLst>
              <a:ext uri="{FF2B5EF4-FFF2-40B4-BE49-F238E27FC236}">
                <a16:creationId xmlns:a16="http://schemas.microsoft.com/office/drawing/2014/main" id="{6B7C15C1-42F7-4941-B1C6-D8FFA0231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427026"/>
              </p:ext>
            </p:extLst>
          </p:nvPr>
        </p:nvGraphicFramePr>
        <p:xfrm>
          <a:off x="3437618" y="7013485"/>
          <a:ext cx="4103152" cy="11671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5788">
                  <a:extLst>
                    <a:ext uri="{9D8B030D-6E8A-4147-A177-3AD203B41FA5}">
                      <a16:colId xmlns:a16="http://schemas.microsoft.com/office/drawing/2014/main" val="2480919146"/>
                    </a:ext>
                  </a:extLst>
                </a:gridCol>
                <a:gridCol w="1025788">
                  <a:extLst>
                    <a:ext uri="{9D8B030D-6E8A-4147-A177-3AD203B41FA5}">
                      <a16:colId xmlns:a16="http://schemas.microsoft.com/office/drawing/2014/main" val="2570616358"/>
                    </a:ext>
                  </a:extLst>
                </a:gridCol>
                <a:gridCol w="1025788">
                  <a:extLst>
                    <a:ext uri="{9D8B030D-6E8A-4147-A177-3AD203B41FA5}">
                      <a16:colId xmlns:a16="http://schemas.microsoft.com/office/drawing/2014/main" val="3439135518"/>
                    </a:ext>
                  </a:extLst>
                </a:gridCol>
                <a:gridCol w="1025788">
                  <a:extLst>
                    <a:ext uri="{9D8B030D-6E8A-4147-A177-3AD203B41FA5}">
                      <a16:colId xmlns:a16="http://schemas.microsoft.com/office/drawing/2014/main" val="278537356"/>
                    </a:ext>
                  </a:extLst>
                </a:gridCol>
              </a:tblGrid>
              <a:tr h="29178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暗号化規格</a:t>
                      </a:r>
                      <a:endParaRPr lang="ja-JP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認証方式</a:t>
                      </a:r>
                      <a:endParaRPr lang="ja-JP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個人</a:t>
                      </a:r>
                      <a:endParaRPr lang="ja-JP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中小企業</a:t>
                      </a:r>
                      <a:endParaRPr lang="ja-JP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902949873"/>
                  </a:ext>
                </a:extLst>
              </a:tr>
              <a:tr h="29178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  <a:latin typeface="+mj-ea"/>
                          <a:ea typeface="+mj-ea"/>
                        </a:rPr>
                        <a:t>WPA2</a:t>
                      </a:r>
                      <a:br>
                        <a:rPr lang="en-US" sz="1050" b="1" u="none" strike="noStrike" dirty="0">
                          <a:effectLst/>
                          <a:latin typeface="+mj-ea"/>
                          <a:ea typeface="+mj-ea"/>
                        </a:rPr>
                      </a:br>
                      <a:r>
                        <a:rPr lang="en-US" sz="1050" b="1" u="none" strike="noStrike" dirty="0">
                          <a:effectLst/>
                          <a:latin typeface="+mj-ea"/>
                          <a:ea typeface="+mj-ea"/>
                        </a:rPr>
                        <a:t>or</a:t>
                      </a:r>
                      <a:br>
                        <a:rPr lang="en-US" sz="1050" b="1" u="none" strike="noStrike" dirty="0">
                          <a:effectLst/>
                          <a:latin typeface="+mj-ea"/>
                          <a:ea typeface="+mj-ea"/>
                        </a:rPr>
                      </a:br>
                      <a:r>
                        <a:rPr lang="en-US" sz="1050" b="1" u="none" strike="noStrike" dirty="0">
                          <a:effectLst/>
                          <a:latin typeface="+mj-ea"/>
                          <a:ea typeface="+mj-ea"/>
                        </a:rPr>
                        <a:t>WPA3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パーソナル</a:t>
                      </a:r>
                      <a:endParaRPr lang="ja-JP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○</a:t>
                      </a:r>
                      <a:endParaRPr lang="ja-JP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5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281400585"/>
                  </a:ext>
                </a:extLst>
              </a:tr>
              <a:tr h="29178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1" u="none" strike="noStrike" dirty="0">
                          <a:effectLst/>
                          <a:latin typeface="+mj-ea"/>
                          <a:ea typeface="+mj-ea"/>
                        </a:rPr>
                        <a:t>ID</a:t>
                      </a:r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・パスワード</a:t>
                      </a:r>
                      <a:endParaRPr lang="ja-JP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○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4179389718"/>
                  </a:ext>
                </a:extLst>
              </a:tr>
              <a:tr h="29178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1" u="none" strike="noStrike" dirty="0">
                          <a:effectLst/>
                          <a:latin typeface="+mj-ea"/>
                          <a:ea typeface="+mj-ea"/>
                        </a:rPr>
                        <a:t>電子証明書</a:t>
                      </a:r>
                      <a:endParaRPr lang="ja-JP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◎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948280843"/>
                  </a:ext>
                </a:extLst>
              </a:tr>
            </a:tbl>
          </a:graphicData>
        </a:graphic>
      </p:graphicFrame>
      <p:sp>
        <p:nvSpPr>
          <p:cNvPr id="223" name="テキスト ボックス 222">
            <a:extLst>
              <a:ext uri="{FF2B5EF4-FFF2-40B4-BE49-F238E27FC236}">
                <a16:creationId xmlns:a16="http://schemas.microsoft.com/office/drawing/2014/main" id="{4983D963-7961-4A94-8EF8-2F5FE629FE66}"/>
              </a:ext>
            </a:extLst>
          </p:cNvPr>
          <p:cNvSpPr txBox="1"/>
          <p:nvPr/>
        </p:nvSpPr>
        <p:spPr>
          <a:xfrm>
            <a:off x="3368672" y="8199340"/>
            <a:ext cx="43651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800" b="1" dirty="0">
                <a:solidFill>
                  <a:srgbClr val="000000"/>
                </a:solidFill>
                <a:latin typeface="+mj-ea"/>
                <a:ea typeface="+mj-ea"/>
              </a:rPr>
              <a:t>従来、</a:t>
            </a:r>
            <a:r>
              <a:rPr lang="ja-JP" altLang="en-US" sz="800" b="1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電子証明書認証では別途認証サーバを構築</a:t>
            </a:r>
            <a:r>
              <a:rPr lang="en-US" altLang="ja-JP" sz="800" b="1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&amp;</a:t>
            </a:r>
            <a:r>
              <a:rPr lang="ja-JP" altLang="en-US" sz="800" b="1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運用する必要があり、他の認証方式と比較して導入のハードルは比較的上がりますが、</a:t>
            </a:r>
            <a:r>
              <a:rPr lang="en-US" altLang="ja-JP" sz="800" b="1" i="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SingleID</a:t>
            </a:r>
            <a:r>
              <a:rPr lang="ja-JP" altLang="en-US" sz="800" b="1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では</a:t>
            </a:r>
            <a:r>
              <a:rPr lang="ja-JP" altLang="en-US" sz="800" b="1" dirty="0">
                <a:solidFill>
                  <a:srgbClr val="000000"/>
                </a:solidFill>
                <a:latin typeface="+mj-ea"/>
                <a:ea typeface="+mj-ea"/>
              </a:rPr>
              <a:t>その必要がありません。</a:t>
            </a:r>
            <a:endParaRPr lang="en-US" altLang="ja-JP" sz="800" b="1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l"/>
            <a:r>
              <a:rPr lang="ja-JP" altLang="en-US" sz="800" b="1" dirty="0">
                <a:solidFill>
                  <a:srgbClr val="000000"/>
                </a:solidFill>
                <a:latin typeface="+mj-ea"/>
                <a:ea typeface="+mj-ea"/>
              </a:rPr>
              <a:t>簡単かつ素早く無線</a:t>
            </a:r>
            <a:r>
              <a:rPr lang="en-US" altLang="ja-JP" sz="800" b="1" dirty="0">
                <a:solidFill>
                  <a:srgbClr val="000000"/>
                </a:solidFill>
                <a:latin typeface="+mj-ea"/>
                <a:ea typeface="+mj-ea"/>
              </a:rPr>
              <a:t>LAN</a:t>
            </a:r>
            <a:r>
              <a:rPr lang="ja-JP" altLang="en-US" sz="800" b="1" dirty="0">
                <a:solidFill>
                  <a:srgbClr val="000000"/>
                </a:solidFill>
                <a:latin typeface="+mj-ea"/>
                <a:ea typeface="+mj-ea"/>
              </a:rPr>
              <a:t>ソリューションを導入できます。</a:t>
            </a:r>
            <a:endParaRPr lang="en-US" altLang="ja-JP" sz="800" b="1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31C5127D-5A64-4EB1-8EB3-9905E34CE58B}"/>
              </a:ext>
            </a:extLst>
          </p:cNvPr>
          <p:cNvSpPr txBox="1"/>
          <p:nvPr/>
        </p:nvSpPr>
        <p:spPr>
          <a:xfrm>
            <a:off x="3485663" y="6687803"/>
            <a:ext cx="410315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50" b="1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ID / </a:t>
            </a:r>
            <a:r>
              <a:rPr lang="ja-JP" altLang="en-US" sz="1050" b="1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パスワード認証のデメリットであるシャドー</a:t>
            </a:r>
            <a:r>
              <a:rPr lang="en-US" altLang="ja-JP" sz="1050" b="1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IT</a:t>
            </a:r>
            <a:r>
              <a:rPr lang="ja-JP" altLang="en-US" sz="1050" b="1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を完全撲滅</a:t>
            </a:r>
            <a:endParaRPr lang="ja-JP" altLang="en-US" sz="105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F063C2ED-AA0A-BBCF-005C-B48F8952F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58" y="9659016"/>
            <a:ext cx="2026625" cy="676864"/>
          </a:xfrm>
          <a:prstGeom prst="rect">
            <a:avLst/>
          </a:prstGeom>
          <a:solidFill>
            <a:srgbClr val="2104CC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none" anchor="ctr"/>
          <a:lstStyle/>
          <a:p>
            <a:pPr algn="ctr" defTabSz="914355">
              <a:defRPr/>
            </a:pPr>
            <a:r>
              <a:rPr lang="ja-JP" altLang="en-US" b="1" kern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販売店情報</a:t>
            </a:r>
            <a:endParaRPr lang="en-US" altLang="ja-JP" b="1" kern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6EEDB2C-2F99-C434-9756-F9E771BE9C9C}"/>
              </a:ext>
            </a:extLst>
          </p:cNvPr>
          <p:cNvSpPr txBox="1"/>
          <p:nvPr/>
        </p:nvSpPr>
        <p:spPr>
          <a:xfrm>
            <a:off x="0" y="592780"/>
            <a:ext cx="77724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個人情報保護法改正により、被害外発生時の影響拡大</a:t>
            </a:r>
            <a:endParaRPr lang="ja-JP" altLang="en-US" sz="1600" dirty="0"/>
          </a:p>
        </p:txBody>
      </p:sp>
      <p:graphicFrame>
        <p:nvGraphicFramePr>
          <p:cNvPr id="37" name="表 36">
            <a:extLst>
              <a:ext uri="{FF2B5EF4-FFF2-40B4-BE49-F238E27FC236}">
                <a16:creationId xmlns:a16="http://schemas.microsoft.com/office/drawing/2014/main" id="{BCAC7CB7-8646-E3FA-921E-0263432EF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74884"/>
              </p:ext>
            </p:extLst>
          </p:nvPr>
        </p:nvGraphicFramePr>
        <p:xfrm>
          <a:off x="428017" y="1016732"/>
          <a:ext cx="7058762" cy="142358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794840">
                  <a:extLst>
                    <a:ext uri="{9D8B030D-6E8A-4147-A177-3AD203B41FA5}">
                      <a16:colId xmlns:a16="http://schemas.microsoft.com/office/drawing/2014/main" val="926008874"/>
                    </a:ext>
                  </a:extLst>
                </a:gridCol>
                <a:gridCol w="2131961">
                  <a:extLst>
                    <a:ext uri="{9D8B030D-6E8A-4147-A177-3AD203B41FA5}">
                      <a16:colId xmlns:a16="http://schemas.microsoft.com/office/drawing/2014/main" val="3527582575"/>
                    </a:ext>
                  </a:extLst>
                </a:gridCol>
                <a:gridCol w="2131961">
                  <a:extLst>
                    <a:ext uri="{9D8B030D-6E8A-4147-A177-3AD203B41FA5}">
                      <a16:colId xmlns:a16="http://schemas.microsoft.com/office/drawing/2014/main" val="1231164013"/>
                    </a:ext>
                  </a:extLst>
                </a:gridCol>
              </a:tblGrid>
              <a:tr h="393052"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改正前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改正後</a:t>
                      </a:r>
                      <a:br>
                        <a:rPr lang="ja-JP" altLang="en-US" sz="1400" b="1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400" b="1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400" b="1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2022</a:t>
                      </a:r>
                      <a:r>
                        <a:rPr lang="ja-JP" altLang="en-US" sz="1400" b="1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r>
                        <a:rPr lang="en-US" altLang="ja-JP" sz="1400" b="1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r>
                        <a:rPr lang="ja-JP" altLang="en-US" sz="1400" b="1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月施行）</a:t>
                      </a:r>
                      <a:endParaRPr lang="ja-JP" altLang="en-US" sz="1400" b="1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007729"/>
                  </a:ext>
                </a:extLst>
              </a:tr>
              <a:tr h="57647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漏えいなどで個人の権利利益を</a:t>
                      </a:r>
                      <a:br>
                        <a:rPr lang="ja-JP" altLang="en-US" sz="12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2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害する恐れがある場合、</a:t>
                      </a:r>
                      <a:br>
                        <a:rPr lang="ja-JP" altLang="en-US" sz="12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2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委員会への報告及び本人への通知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努力義務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義務</a:t>
                      </a:r>
                      <a:endParaRPr lang="ja-JP" altLang="en-US" sz="1400" b="1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997005"/>
                  </a:ext>
                </a:extLst>
              </a:tr>
              <a:tr h="42038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命令違反等の法人罰金上限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lang="ja-JP" altLang="en-US" sz="12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万円以下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lang="ja-JP" altLang="en-US" sz="1400" b="1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億円以下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210677"/>
                  </a:ext>
                </a:extLst>
              </a:tr>
            </a:tbl>
          </a:graphicData>
        </a:graphic>
      </p:graphicFrame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F2971C8-D923-7F4F-46E5-5318CBDA1538}"/>
              </a:ext>
            </a:extLst>
          </p:cNvPr>
          <p:cNvSpPr txBox="1"/>
          <p:nvPr/>
        </p:nvSpPr>
        <p:spPr>
          <a:xfrm>
            <a:off x="234761" y="2915161"/>
            <a:ext cx="50849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①要配慮個人情報が含まれる漏えい（健康診断情報、病歴等）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②財産被害が生じる恐れがある漏えい（クレジットカード情報）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③不正目的をもって行われた漏えい（不正アクセス、ハッキング）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④個人データに係る数が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1,000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人を超える漏えい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71538E8-9CF5-3A56-933D-A4C89A7C03E7}"/>
              </a:ext>
            </a:extLst>
          </p:cNvPr>
          <p:cNvSpPr txBox="1"/>
          <p:nvPr/>
        </p:nvSpPr>
        <p:spPr>
          <a:xfrm>
            <a:off x="60841" y="2495123"/>
            <a:ext cx="777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「情報漏えい発生時の義務化」と「罰則の強化」</a:t>
            </a:r>
            <a:endParaRPr lang="en-US" altLang="ja-JP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矢印: 右 39">
            <a:extLst>
              <a:ext uri="{FF2B5EF4-FFF2-40B4-BE49-F238E27FC236}">
                <a16:creationId xmlns:a16="http://schemas.microsoft.com/office/drawing/2014/main" id="{59051A3D-CAF6-C2F5-570A-4A20D7FFB551}"/>
              </a:ext>
            </a:extLst>
          </p:cNvPr>
          <p:cNvSpPr/>
          <p:nvPr/>
        </p:nvSpPr>
        <p:spPr>
          <a:xfrm>
            <a:off x="5121400" y="1536989"/>
            <a:ext cx="609600" cy="3693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矢印: 右 40">
            <a:extLst>
              <a:ext uri="{FF2B5EF4-FFF2-40B4-BE49-F238E27FC236}">
                <a16:creationId xmlns:a16="http://schemas.microsoft.com/office/drawing/2014/main" id="{70F0D88A-146E-9163-4E5E-FB5ED2B6BCB2}"/>
              </a:ext>
            </a:extLst>
          </p:cNvPr>
          <p:cNvSpPr/>
          <p:nvPr/>
        </p:nvSpPr>
        <p:spPr>
          <a:xfrm>
            <a:off x="5121400" y="2009537"/>
            <a:ext cx="609600" cy="3693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4286E253-AB73-B9B1-54E3-489B4FFE5985}"/>
              </a:ext>
            </a:extLst>
          </p:cNvPr>
          <p:cNvSpPr/>
          <p:nvPr/>
        </p:nvSpPr>
        <p:spPr>
          <a:xfrm>
            <a:off x="4477720" y="2886995"/>
            <a:ext cx="1420672" cy="9132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「漏えい等」には</a:t>
            </a:r>
            <a:endParaRPr kumimoji="1" lang="en-US" altLang="ja-JP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個人データの滅失</a:t>
            </a:r>
            <a:endParaRPr kumimoji="1" lang="en-US" altLang="ja-JP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既存も含む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056D4CE3-4881-C1A5-E933-C33CE55A046D}"/>
              </a:ext>
            </a:extLst>
          </p:cNvPr>
          <p:cNvSpPr/>
          <p:nvPr/>
        </p:nvSpPr>
        <p:spPr>
          <a:xfrm>
            <a:off x="6119531" y="2886995"/>
            <a:ext cx="1420672" cy="9132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「漏えい」</a:t>
            </a:r>
            <a:r>
              <a:rPr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してなくても「おそれがある」だけで対象となる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1530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458</Words>
  <Application>Microsoft Office PowerPoint</Application>
  <PresentationFormat>ユーザー設定</PresentationFormat>
  <Paragraphs>88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Meiryo UI</vt:lpstr>
      <vt:lpstr>Microsoft JhengHei Light</vt:lpstr>
      <vt:lpstr>Microsoft YaHei</vt:lpstr>
      <vt:lpstr>ＭＳ Ｐゴシック</vt:lpstr>
      <vt:lpstr>メイリオ</vt:lpstr>
      <vt:lpstr>游ゴシック</vt:lpstr>
      <vt:lpstr>游明朝 Demibold</vt:lpstr>
      <vt:lpstr>Calibri</vt:lpstr>
      <vt:lpstr>Office Theme</vt:lpstr>
      <vt:lpstr>情報漏洩を防ぐ無線LANセキュリティ対策らくらくビジネスWi-Fi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2023-07-20T08:23:35Z</dcterms:created>
  <dcterms:modified xsi:type="dcterms:W3CDTF">2023-07-20T08:23:45Z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