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7772400" cy="10909300"/>
  <p:notesSz cx="7772400" cy="1090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6D4"/>
    <a:srgbClr val="ABCFD9"/>
    <a:srgbClr val="D93A2A"/>
    <a:srgbClr val="D1D3D4"/>
    <a:srgbClr val="FFFFFF"/>
    <a:srgbClr val="F9D039"/>
    <a:srgbClr val="C1B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70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93479-2BA0-491E-B140-492D3C3D5121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363663"/>
            <a:ext cx="2622550" cy="3681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77875" y="5249863"/>
            <a:ext cx="6216650" cy="4295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36320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402138" y="10363200"/>
            <a:ext cx="3368675" cy="54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4EE33-BFDC-48CD-AB75-0B430BE4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193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4EE33-BFDC-48CD-AB75-0B430BE434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86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4EE33-BFDC-48CD-AB75-0B430BE4344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4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31F20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31F20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31F20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384" y="362947"/>
            <a:ext cx="716408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31F20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11" Type="http://schemas.openxmlformats.org/officeDocument/2006/relationships/image" Target="../media/image2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ページめくり用紙の空白のシート上の影で のイラスト素材・ベクタ - . Image 37208331.">
            <a:extLst>
              <a:ext uri="{FF2B5EF4-FFF2-40B4-BE49-F238E27FC236}">
                <a16:creationId xmlns:a16="http://schemas.microsoft.com/office/drawing/2014/main" id="{D8413C8F-F664-1CB5-2F76-4229603E5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33" y="9950450"/>
            <a:ext cx="1198667" cy="95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object 4">
            <a:extLst>
              <a:ext uri="{FF2B5EF4-FFF2-40B4-BE49-F238E27FC236}">
                <a16:creationId xmlns:a16="http://schemas.microsoft.com/office/drawing/2014/main" id="{A9AD461B-B6ED-4FB3-BB06-CA3D35B6258A}"/>
              </a:ext>
            </a:extLst>
          </p:cNvPr>
          <p:cNvSpPr/>
          <p:nvPr/>
        </p:nvSpPr>
        <p:spPr>
          <a:xfrm>
            <a:off x="0" y="748563"/>
            <a:ext cx="7772400" cy="1926589"/>
          </a:xfrm>
          <a:custGeom>
            <a:avLst/>
            <a:gdLst/>
            <a:ahLst/>
            <a:cxnLst/>
            <a:rect l="l" t="t" r="r" b="b"/>
            <a:pathLst>
              <a:path w="7560309" h="1926589">
                <a:moveTo>
                  <a:pt x="7560056" y="0"/>
                </a:moveTo>
                <a:lnTo>
                  <a:pt x="7560056" y="1926348"/>
                </a:lnTo>
                <a:lnTo>
                  <a:pt x="0" y="1926348"/>
                </a:lnTo>
                <a:lnTo>
                  <a:pt x="0" y="0"/>
                </a:lnTo>
                <a:lnTo>
                  <a:pt x="7560056" y="0"/>
                </a:lnTo>
                <a:close/>
              </a:path>
            </a:pathLst>
          </a:custGeom>
          <a:solidFill>
            <a:srgbClr val="D93A2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5" name="object 53">
            <a:extLst>
              <a:ext uri="{FF2B5EF4-FFF2-40B4-BE49-F238E27FC236}">
                <a16:creationId xmlns:a16="http://schemas.microsoft.com/office/drawing/2014/main" id="{F88BF652-4FEA-461C-A60C-8012BCDCB0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3050" y="1106665"/>
            <a:ext cx="7226300" cy="1343315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3400" spc="-29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ど</a:t>
            </a:r>
            <a:r>
              <a:rPr sz="3400" spc="-22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sz="3400" spc="-20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sz="3400" spc="-49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ら</a:t>
            </a:r>
            <a:r>
              <a:rPr sz="3400" spc="-8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sz="3400" spc="-25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sz="3400" spc="-1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安</a:t>
            </a:r>
            <a:r>
              <a:rPr sz="3400" spc="-114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全</a:t>
            </a:r>
            <a:r>
              <a:rPr sz="3400" spc="-9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sz="340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業</a:t>
            </a:r>
            <a:r>
              <a:rPr sz="3400" spc="-6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務</a:t>
            </a:r>
            <a:r>
              <a:rPr sz="3400" spc="-15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サ</a:t>
            </a:r>
            <a:r>
              <a:rPr sz="3400" spc="-26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sz="3400" spc="-13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バ</a:t>
            </a:r>
            <a:r>
              <a:rPr sz="3400" spc="-13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sz="3400" spc="5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接</a:t>
            </a:r>
            <a:r>
              <a:rPr sz="3400" dirty="0">
                <a:solidFill>
                  <a:srgbClr val="FFFA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続</a:t>
            </a:r>
            <a:endParaRPr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5875">
              <a:lnSpc>
                <a:spcPct val="100000"/>
              </a:lnSpc>
              <a:spcBef>
                <a:spcPts val="550"/>
              </a:spcBef>
            </a:pPr>
            <a:r>
              <a:rPr sz="4400" spc="-16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モ</a:t>
            </a:r>
            <a:r>
              <a:rPr sz="4400" spc="-42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バ</a:t>
            </a:r>
            <a:r>
              <a:rPr sz="4400" spc="-66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イ</a:t>
            </a:r>
            <a:r>
              <a:rPr sz="4400" spc="-8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ル</a:t>
            </a:r>
            <a:r>
              <a:rPr sz="4400" spc="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sz="4400" spc="-5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sz="4400" spc="-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業</a:t>
            </a:r>
            <a:r>
              <a:rPr sz="4400" spc="-7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務</a:t>
            </a:r>
            <a:r>
              <a:rPr sz="4400" spc="-9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の効</a:t>
            </a:r>
            <a:r>
              <a:rPr sz="4400" spc="-10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率</a:t>
            </a:r>
            <a:r>
              <a:rPr sz="4400" spc="-944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化</a:t>
            </a:r>
            <a:r>
              <a:rPr sz="4400" spc="1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9" name="object 70">
            <a:extLst>
              <a:ext uri="{FF2B5EF4-FFF2-40B4-BE49-F238E27FC236}">
                <a16:creationId xmlns:a16="http://schemas.microsoft.com/office/drawing/2014/main" id="{AA2B53F2-0F0B-4AEE-855D-431D9F3C4920}"/>
              </a:ext>
            </a:extLst>
          </p:cNvPr>
          <p:cNvGrpSpPr/>
          <p:nvPr/>
        </p:nvGrpSpPr>
        <p:grpSpPr>
          <a:xfrm>
            <a:off x="294980" y="218803"/>
            <a:ext cx="434340" cy="309880"/>
            <a:chOff x="393396" y="314450"/>
            <a:chExt cx="434340" cy="309880"/>
          </a:xfrm>
        </p:grpSpPr>
        <p:sp>
          <p:nvSpPr>
            <p:cNvPr id="70" name="object 71">
              <a:extLst>
                <a:ext uri="{FF2B5EF4-FFF2-40B4-BE49-F238E27FC236}">
                  <a16:creationId xmlns:a16="http://schemas.microsoft.com/office/drawing/2014/main" id="{8AE2E102-8A43-42A2-ADE2-A036F76FCDF7}"/>
                </a:ext>
              </a:extLst>
            </p:cNvPr>
            <p:cNvSpPr/>
            <p:nvPr/>
          </p:nvSpPr>
          <p:spPr>
            <a:xfrm>
              <a:off x="393407" y="314451"/>
              <a:ext cx="434340" cy="309880"/>
            </a:xfrm>
            <a:custGeom>
              <a:avLst/>
              <a:gdLst/>
              <a:ahLst/>
              <a:cxnLst/>
              <a:rect l="l" t="t" r="r" b="b"/>
              <a:pathLst>
                <a:path w="434340" h="309880">
                  <a:moveTo>
                    <a:pt x="123012" y="114503"/>
                  </a:moveTo>
                  <a:lnTo>
                    <a:pt x="0" y="114503"/>
                  </a:lnTo>
                  <a:lnTo>
                    <a:pt x="0" y="195351"/>
                  </a:lnTo>
                  <a:lnTo>
                    <a:pt x="123012" y="195351"/>
                  </a:lnTo>
                  <a:lnTo>
                    <a:pt x="123012" y="114503"/>
                  </a:lnTo>
                  <a:close/>
                </a:path>
                <a:path w="434340" h="309880">
                  <a:moveTo>
                    <a:pt x="277291" y="229006"/>
                  </a:moveTo>
                  <a:lnTo>
                    <a:pt x="156616" y="229006"/>
                  </a:lnTo>
                  <a:lnTo>
                    <a:pt x="156616" y="309816"/>
                  </a:lnTo>
                  <a:lnTo>
                    <a:pt x="277291" y="309816"/>
                  </a:lnTo>
                  <a:lnTo>
                    <a:pt x="277291" y="229006"/>
                  </a:lnTo>
                  <a:close/>
                </a:path>
                <a:path w="434340" h="309880">
                  <a:moveTo>
                    <a:pt x="277291" y="0"/>
                  </a:moveTo>
                  <a:lnTo>
                    <a:pt x="156616" y="0"/>
                  </a:lnTo>
                  <a:lnTo>
                    <a:pt x="156616" y="80835"/>
                  </a:lnTo>
                  <a:lnTo>
                    <a:pt x="277291" y="80835"/>
                  </a:lnTo>
                  <a:lnTo>
                    <a:pt x="277291" y="0"/>
                  </a:lnTo>
                  <a:close/>
                </a:path>
                <a:path w="434340" h="309880">
                  <a:moveTo>
                    <a:pt x="434263" y="114503"/>
                  </a:moveTo>
                  <a:lnTo>
                    <a:pt x="310896" y="114503"/>
                  </a:lnTo>
                  <a:lnTo>
                    <a:pt x="310896" y="195351"/>
                  </a:lnTo>
                  <a:lnTo>
                    <a:pt x="434263" y="195351"/>
                  </a:lnTo>
                  <a:lnTo>
                    <a:pt x="434263" y="114503"/>
                  </a:lnTo>
                  <a:close/>
                </a:path>
              </a:pathLst>
            </a:custGeom>
            <a:solidFill>
              <a:srgbClr val="EE312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1" name="object 72">
              <a:extLst>
                <a:ext uri="{FF2B5EF4-FFF2-40B4-BE49-F238E27FC236}">
                  <a16:creationId xmlns:a16="http://schemas.microsoft.com/office/drawing/2014/main" id="{B056F91E-595C-4673-93A8-76331DCD1FA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3402" y="543457"/>
              <a:ext cx="123012" cy="80810"/>
            </a:xfrm>
            <a:prstGeom prst="rect">
              <a:avLst/>
            </a:prstGeom>
          </p:spPr>
        </p:pic>
        <p:pic>
          <p:nvPicPr>
            <p:cNvPr id="72" name="object 73">
              <a:extLst>
                <a:ext uri="{FF2B5EF4-FFF2-40B4-BE49-F238E27FC236}">
                  <a16:creationId xmlns:a16="http://schemas.microsoft.com/office/drawing/2014/main" id="{D92A1ED0-6C6D-4737-ACBE-4E112B170D52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396" y="314453"/>
              <a:ext cx="123012" cy="80835"/>
            </a:xfrm>
            <a:prstGeom prst="rect">
              <a:avLst/>
            </a:prstGeom>
          </p:spPr>
        </p:pic>
        <p:pic>
          <p:nvPicPr>
            <p:cNvPr id="73" name="object 74">
              <a:extLst>
                <a:ext uri="{FF2B5EF4-FFF2-40B4-BE49-F238E27FC236}">
                  <a16:creationId xmlns:a16="http://schemas.microsoft.com/office/drawing/2014/main" id="{F9BA124C-10CC-43F3-A2C2-8D3E69CB2131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4302" y="314450"/>
              <a:ext cx="123367" cy="80835"/>
            </a:xfrm>
            <a:prstGeom prst="rect">
              <a:avLst/>
            </a:prstGeom>
          </p:spPr>
        </p:pic>
        <p:pic>
          <p:nvPicPr>
            <p:cNvPr id="74" name="object 75">
              <a:extLst>
                <a:ext uri="{FF2B5EF4-FFF2-40B4-BE49-F238E27FC236}">
                  <a16:creationId xmlns:a16="http://schemas.microsoft.com/office/drawing/2014/main" id="{3F74EC65-74C8-48C3-92FF-1201978EBBB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4295" y="543453"/>
              <a:ext cx="123380" cy="80810"/>
            </a:xfrm>
            <a:prstGeom prst="rect">
              <a:avLst/>
            </a:prstGeom>
          </p:spPr>
        </p:pic>
      </p:grp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D869F32F-B617-4816-B7BD-20C9EC4D8A4D}"/>
              </a:ext>
            </a:extLst>
          </p:cNvPr>
          <p:cNvSpPr txBox="1"/>
          <p:nvPr/>
        </p:nvSpPr>
        <p:spPr>
          <a:xfrm>
            <a:off x="761538" y="-2265"/>
            <a:ext cx="4250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>
                <a:ea typeface="+mj-ea"/>
              </a:rPr>
              <a:t>FortiGate</a:t>
            </a:r>
            <a:endParaRPr lang="ja-JP" altLang="en-US" sz="4000" dirty="0"/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EF8A20F3-725A-4844-9562-1A940DF4ADAC}"/>
              </a:ext>
            </a:extLst>
          </p:cNvPr>
          <p:cNvSpPr txBox="1"/>
          <p:nvPr/>
        </p:nvSpPr>
        <p:spPr>
          <a:xfrm>
            <a:off x="2819400" y="192385"/>
            <a:ext cx="5247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ファイアウォールあんしんパック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3" name="Picture 2" descr="FortiGate 40F Firewall on sale at Corporate Armor! - Corporate Armor">
            <a:extLst>
              <a:ext uri="{FF2B5EF4-FFF2-40B4-BE49-F238E27FC236}">
                <a16:creationId xmlns:a16="http://schemas.microsoft.com/office/drawing/2014/main" id="{75C16368-A0C8-493F-A480-9CDEE89C5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94" y="9000659"/>
            <a:ext cx="3659757" cy="99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object 3">
            <a:extLst>
              <a:ext uri="{FF2B5EF4-FFF2-40B4-BE49-F238E27FC236}">
                <a16:creationId xmlns:a16="http://schemas.microsoft.com/office/drawing/2014/main" id="{6C2A1002-AF5C-4F4F-B626-0E2F04A104D5}"/>
              </a:ext>
            </a:extLst>
          </p:cNvPr>
          <p:cNvSpPr/>
          <p:nvPr/>
        </p:nvSpPr>
        <p:spPr>
          <a:xfrm>
            <a:off x="438200" y="7716672"/>
            <a:ext cx="6973570" cy="2426970"/>
          </a:xfrm>
          <a:custGeom>
            <a:avLst/>
            <a:gdLst/>
            <a:ahLst/>
            <a:cxnLst/>
            <a:rect l="l" t="t" r="r" b="b"/>
            <a:pathLst>
              <a:path w="6973570" h="2426970">
                <a:moveTo>
                  <a:pt x="6973379" y="2426601"/>
                </a:moveTo>
                <a:lnTo>
                  <a:pt x="0" y="2426601"/>
                </a:lnTo>
                <a:lnTo>
                  <a:pt x="0" y="0"/>
                </a:lnTo>
                <a:lnTo>
                  <a:pt x="6973379" y="0"/>
                </a:lnTo>
                <a:lnTo>
                  <a:pt x="6973379" y="2426601"/>
                </a:lnTo>
                <a:close/>
              </a:path>
            </a:pathLst>
          </a:custGeom>
          <a:ln w="38100">
            <a:solidFill>
              <a:srgbClr val="D93A2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23AF355-7174-9BA5-A24A-CE7480AD94E8}"/>
              </a:ext>
            </a:extLst>
          </p:cNvPr>
          <p:cNvGrpSpPr/>
          <p:nvPr/>
        </p:nvGrpSpPr>
        <p:grpSpPr>
          <a:xfrm>
            <a:off x="624840" y="7779804"/>
            <a:ext cx="2118360" cy="523220"/>
            <a:chOff x="867054" y="7776679"/>
            <a:chExt cx="2118360" cy="523220"/>
          </a:xfrm>
        </p:grpSpPr>
        <p:sp>
          <p:nvSpPr>
            <p:cNvPr id="151" name="object 84">
              <a:extLst>
                <a:ext uri="{FF2B5EF4-FFF2-40B4-BE49-F238E27FC236}">
                  <a16:creationId xmlns:a16="http://schemas.microsoft.com/office/drawing/2014/main" id="{9B5557C9-D8D9-4EEE-AFC6-796942ED1E62}"/>
                </a:ext>
              </a:extLst>
            </p:cNvPr>
            <p:cNvSpPr/>
            <p:nvPr/>
          </p:nvSpPr>
          <p:spPr>
            <a:xfrm>
              <a:off x="867054" y="7926906"/>
              <a:ext cx="289560" cy="207010"/>
            </a:xfrm>
            <a:custGeom>
              <a:avLst/>
              <a:gdLst/>
              <a:ahLst/>
              <a:cxnLst/>
              <a:rect l="l" t="t" r="r" b="b"/>
              <a:pathLst>
                <a:path w="289559" h="207009">
                  <a:moveTo>
                    <a:pt x="82003" y="152679"/>
                  </a:moveTo>
                  <a:lnTo>
                    <a:pt x="0" y="152679"/>
                  </a:lnTo>
                  <a:lnTo>
                    <a:pt x="0" y="159334"/>
                  </a:lnTo>
                  <a:lnTo>
                    <a:pt x="3924" y="175755"/>
                  </a:lnTo>
                  <a:lnTo>
                    <a:pt x="10858" y="189623"/>
                  </a:lnTo>
                  <a:lnTo>
                    <a:pt x="20256" y="200152"/>
                  </a:lnTo>
                  <a:lnTo>
                    <a:pt x="31546" y="206552"/>
                  </a:lnTo>
                  <a:lnTo>
                    <a:pt x="82003" y="206552"/>
                  </a:lnTo>
                  <a:lnTo>
                    <a:pt x="82003" y="152679"/>
                  </a:lnTo>
                  <a:close/>
                </a:path>
                <a:path w="289559" h="207009">
                  <a:moveTo>
                    <a:pt x="82003" y="76339"/>
                  </a:moveTo>
                  <a:lnTo>
                    <a:pt x="0" y="76339"/>
                  </a:lnTo>
                  <a:lnTo>
                    <a:pt x="0" y="130238"/>
                  </a:lnTo>
                  <a:lnTo>
                    <a:pt x="82003" y="130238"/>
                  </a:lnTo>
                  <a:lnTo>
                    <a:pt x="82003" y="76339"/>
                  </a:lnTo>
                  <a:close/>
                </a:path>
                <a:path w="289559" h="207009">
                  <a:moveTo>
                    <a:pt x="82003" y="0"/>
                  </a:moveTo>
                  <a:lnTo>
                    <a:pt x="33655" y="0"/>
                  </a:lnTo>
                  <a:lnTo>
                    <a:pt x="21628" y="5969"/>
                  </a:lnTo>
                  <a:lnTo>
                    <a:pt x="11595" y="16535"/>
                  </a:lnTo>
                  <a:lnTo>
                    <a:pt x="4178" y="30797"/>
                  </a:lnTo>
                  <a:lnTo>
                    <a:pt x="0" y="47879"/>
                  </a:lnTo>
                  <a:lnTo>
                    <a:pt x="0" y="53898"/>
                  </a:lnTo>
                  <a:lnTo>
                    <a:pt x="82003" y="53898"/>
                  </a:lnTo>
                  <a:lnTo>
                    <a:pt x="82003" y="0"/>
                  </a:lnTo>
                  <a:close/>
                </a:path>
                <a:path w="289559" h="207009">
                  <a:moveTo>
                    <a:pt x="184873" y="152679"/>
                  </a:moveTo>
                  <a:lnTo>
                    <a:pt x="104419" y="152679"/>
                  </a:lnTo>
                  <a:lnTo>
                    <a:pt x="104419" y="206552"/>
                  </a:lnTo>
                  <a:lnTo>
                    <a:pt x="184873" y="206552"/>
                  </a:lnTo>
                  <a:lnTo>
                    <a:pt x="184873" y="152679"/>
                  </a:lnTo>
                  <a:close/>
                </a:path>
                <a:path w="289559" h="207009">
                  <a:moveTo>
                    <a:pt x="184873" y="0"/>
                  </a:moveTo>
                  <a:lnTo>
                    <a:pt x="104419" y="0"/>
                  </a:lnTo>
                  <a:lnTo>
                    <a:pt x="104419" y="53898"/>
                  </a:lnTo>
                  <a:lnTo>
                    <a:pt x="184873" y="53898"/>
                  </a:lnTo>
                  <a:lnTo>
                    <a:pt x="184873" y="0"/>
                  </a:lnTo>
                  <a:close/>
                </a:path>
                <a:path w="289559" h="207009">
                  <a:moveTo>
                    <a:pt x="289509" y="152679"/>
                  </a:moveTo>
                  <a:lnTo>
                    <a:pt x="207251" y="152679"/>
                  </a:lnTo>
                  <a:lnTo>
                    <a:pt x="207251" y="206552"/>
                  </a:lnTo>
                  <a:lnTo>
                    <a:pt x="257975" y="206552"/>
                  </a:lnTo>
                  <a:lnTo>
                    <a:pt x="269252" y="200152"/>
                  </a:lnTo>
                  <a:lnTo>
                    <a:pt x="278638" y="189636"/>
                  </a:lnTo>
                  <a:lnTo>
                    <a:pt x="285572" y="175793"/>
                  </a:lnTo>
                  <a:lnTo>
                    <a:pt x="289509" y="159385"/>
                  </a:lnTo>
                  <a:lnTo>
                    <a:pt x="289509" y="152679"/>
                  </a:lnTo>
                  <a:close/>
                </a:path>
                <a:path w="289559" h="207009">
                  <a:moveTo>
                    <a:pt x="289509" y="47840"/>
                  </a:moveTo>
                  <a:lnTo>
                    <a:pt x="285330" y="30759"/>
                  </a:lnTo>
                  <a:lnTo>
                    <a:pt x="277901" y="16510"/>
                  </a:lnTo>
                  <a:lnTo>
                    <a:pt x="267868" y="5969"/>
                  </a:lnTo>
                  <a:lnTo>
                    <a:pt x="255841" y="12"/>
                  </a:lnTo>
                  <a:lnTo>
                    <a:pt x="207251" y="12"/>
                  </a:lnTo>
                  <a:lnTo>
                    <a:pt x="207251" y="53911"/>
                  </a:lnTo>
                  <a:lnTo>
                    <a:pt x="289509" y="53911"/>
                  </a:lnTo>
                  <a:lnTo>
                    <a:pt x="289509" y="47840"/>
                  </a:lnTo>
                  <a:close/>
                </a:path>
                <a:path w="289559" h="207009">
                  <a:moveTo>
                    <a:pt x="289521" y="76339"/>
                  </a:moveTo>
                  <a:lnTo>
                    <a:pt x="207251" y="76339"/>
                  </a:lnTo>
                  <a:lnTo>
                    <a:pt x="207251" y="130238"/>
                  </a:lnTo>
                  <a:lnTo>
                    <a:pt x="289521" y="130238"/>
                  </a:lnTo>
                  <a:lnTo>
                    <a:pt x="289521" y="76339"/>
                  </a:lnTo>
                  <a:close/>
                </a:path>
              </a:pathLst>
            </a:custGeom>
            <a:solidFill>
              <a:srgbClr val="EE312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745B1504-9BBA-4399-B8C8-FCD0CD32AEF7}"/>
                </a:ext>
              </a:extLst>
            </p:cNvPr>
            <p:cNvSpPr txBox="1"/>
            <p:nvPr/>
          </p:nvSpPr>
          <p:spPr>
            <a:xfrm>
              <a:off x="1174376" y="7776679"/>
              <a:ext cx="181103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2800" b="1" dirty="0">
                  <a:ea typeface="+mj-ea"/>
                </a:rPr>
                <a:t>FortiGate</a:t>
              </a:r>
              <a:endPara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66" name="Picture 2" descr="女性のビジネスイメージ - 出張 ストックフォトと画像">
            <a:extLst>
              <a:ext uri="{FF2B5EF4-FFF2-40B4-BE49-F238E27FC236}">
                <a16:creationId xmlns:a16="http://schemas.microsoft.com/office/drawing/2014/main" id="{8337EAA4-B5B6-4529-8755-D33F9EEDF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6115"/>
            <a:ext cx="2611522" cy="189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ビジネスマン - ビジネスマン ストックフォトと画像">
            <a:extLst>
              <a:ext uri="{FF2B5EF4-FFF2-40B4-BE49-F238E27FC236}">
                <a16:creationId xmlns:a16="http://schemas.microsoft.com/office/drawing/2014/main" id="{C72FB18B-C58F-496E-81BC-93AE6A52A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4677"/>
            <a:ext cx="2611522" cy="189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スーツを着たビジネスマンがオフィスでグループとオンラインミーティングをしています - テレワーク ストックフォトと画像">
            <a:extLst>
              <a:ext uri="{FF2B5EF4-FFF2-40B4-BE49-F238E27FC236}">
                <a16:creationId xmlns:a16="http://schemas.microsoft.com/office/drawing/2014/main" id="{1CEF7FFD-AACF-485E-AFD6-C641561F8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664677"/>
            <a:ext cx="2611522" cy="188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7519782-6967-7466-1E69-83F325D08316}"/>
              </a:ext>
            </a:extLst>
          </p:cNvPr>
          <p:cNvSpPr/>
          <p:nvPr/>
        </p:nvSpPr>
        <p:spPr>
          <a:xfrm>
            <a:off x="3111048" y="10307616"/>
            <a:ext cx="1692812" cy="444341"/>
          </a:xfrm>
          <a:prstGeom prst="rect">
            <a:avLst/>
          </a:prstGeom>
          <a:solidFill>
            <a:srgbClr val="D93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販売店様情報</a:t>
            </a:r>
          </a:p>
        </p:txBody>
      </p:sp>
      <p:sp>
        <p:nvSpPr>
          <p:cNvPr id="8" name="object 60">
            <a:extLst>
              <a:ext uri="{FF2B5EF4-FFF2-40B4-BE49-F238E27FC236}">
                <a16:creationId xmlns:a16="http://schemas.microsoft.com/office/drawing/2014/main" id="{20BD4629-B3F1-1968-73B6-38AA019DF0D2}"/>
              </a:ext>
            </a:extLst>
          </p:cNvPr>
          <p:cNvSpPr txBox="1"/>
          <p:nvPr/>
        </p:nvSpPr>
        <p:spPr>
          <a:xfrm>
            <a:off x="7049982" y="10529787"/>
            <a:ext cx="898736" cy="368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700"/>
              </a:lnSpc>
              <a:spcBef>
                <a:spcPts val="100"/>
              </a:spcBef>
            </a:pPr>
            <a:r>
              <a:rPr lang="ja-JP" altLang="en-US" sz="1000" dirty="0">
                <a:latin typeface="+mj-ea"/>
                <a:ea typeface="+mj-ea"/>
                <a:cs typeface="SimSun"/>
              </a:rPr>
              <a:t>詳細は</a:t>
            </a:r>
            <a:endParaRPr lang="en-US" altLang="ja-JP" sz="1000" dirty="0">
              <a:latin typeface="+mj-ea"/>
              <a:ea typeface="+mj-ea"/>
              <a:cs typeface="SimSun"/>
            </a:endParaRPr>
          </a:p>
          <a:p>
            <a:pPr marL="12700" marR="5080" algn="ctr">
              <a:lnSpc>
                <a:spcPct val="116700"/>
              </a:lnSpc>
              <a:spcBef>
                <a:spcPts val="100"/>
              </a:spcBef>
            </a:pPr>
            <a:r>
              <a:rPr lang="ja-JP" altLang="en-US" sz="1000" dirty="0">
                <a:latin typeface="+mj-ea"/>
                <a:ea typeface="+mj-ea"/>
                <a:cs typeface="SimSun"/>
              </a:rPr>
              <a:t>こちら</a:t>
            </a:r>
            <a:endParaRPr sz="1000" dirty="0">
              <a:latin typeface="+mj-ea"/>
              <a:ea typeface="+mj-ea"/>
              <a:cs typeface="SimSun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995C16C-B47A-5A70-A91B-236ABB465446}"/>
              </a:ext>
            </a:extLst>
          </p:cNvPr>
          <p:cNvGrpSpPr/>
          <p:nvPr/>
        </p:nvGrpSpPr>
        <p:grpSpPr>
          <a:xfrm>
            <a:off x="4181367" y="8492119"/>
            <a:ext cx="2809476" cy="822222"/>
            <a:chOff x="4095825" y="8245411"/>
            <a:chExt cx="2809476" cy="822222"/>
          </a:xfrm>
        </p:grpSpPr>
        <p:sp>
          <p:nvSpPr>
            <p:cNvPr id="11" name="object 45">
              <a:extLst>
                <a:ext uri="{FF2B5EF4-FFF2-40B4-BE49-F238E27FC236}">
                  <a16:creationId xmlns:a16="http://schemas.microsoft.com/office/drawing/2014/main" id="{6FEC9564-DC7A-6046-8486-51DC2CA095DF}"/>
                </a:ext>
              </a:extLst>
            </p:cNvPr>
            <p:cNvSpPr txBox="1"/>
            <p:nvPr/>
          </p:nvSpPr>
          <p:spPr>
            <a:xfrm rot="1200000">
              <a:off x="4103969" y="8603977"/>
              <a:ext cx="1724446" cy="21800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1664"/>
                </a:lnSpc>
              </a:pPr>
              <a:r>
                <a:rPr sz="1750" b="1" spc="-140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と</a:t>
              </a:r>
              <a:r>
                <a:rPr sz="1750" b="1" spc="-25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に</a:t>
              </a:r>
              <a:r>
                <a:rPr sz="1750" b="1" spc="-105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か</a:t>
              </a:r>
              <a:r>
                <a:rPr sz="1750" b="1" spc="-220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く</a:t>
              </a:r>
              <a:r>
                <a:rPr sz="1750" b="1" spc="20" dirty="0">
                  <a:solidFill>
                    <a:srgbClr val="231F20"/>
                  </a:solidFill>
                  <a:latin typeface="Microsoft YaHei"/>
                  <a:cs typeface="Microsoft YaHei"/>
                </a:rPr>
                <a:t>便</a:t>
              </a:r>
              <a:r>
                <a:rPr sz="1750" b="1" spc="-310" dirty="0">
                  <a:solidFill>
                    <a:srgbClr val="231F20"/>
                  </a:solidFill>
                  <a:latin typeface="Microsoft YaHei"/>
                  <a:cs typeface="Microsoft YaHei"/>
                </a:rPr>
                <a:t>利！</a:t>
              </a:r>
              <a:endParaRPr sz="1750" dirty="0">
                <a:latin typeface="Microsoft YaHei"/>
                <a:cs typeface="Microsoft YaHei"/>
              </a:endParaRPr>
            </a:p>
          </p:txBody>
        </p:sp>
        <p:sp>
          <p:nvSpPr>
            <p:cNvPr id="12" name="object 46">
              <a:extLst>
                <a:ext uri="{FF2B5EF4-FFF2-40B4-BE49-F238E27FC236}">
                  <a16:creationId xmlns:a16="http://schemas.microsoft.com/office/drawing/2014/main" id="{D881E239-BCBC-9D3F-884F-728BA78E46B0}"/>
                </a:ext>
              </a:extLst>
            </p:cNvPr>
            <p:cNvSpPr txBox="1"/>
            <p:nvPr/>
          </p:nvSpPr>
          <p:spPr>
            <a:xfrm rot="1740000">
              <a:off x="5630490" y="8637116"/>
              <a:ext cx="1263941" cy="22225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1655"/>
                </a:lnSpc>
              </a:pPr>
              <a:r>
                <a:rPr sz="2625" b="1" spc="-300" baseline="3174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し</a:t>
              </a:r>
              <a:r>
                <a:rPr sz="2625" b="1" spc="-97" baseline="3174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か</a:t>
              </a:r>
              <a:r>
                <a:rPr sz="2625" b="1" spc="-209" baseline="1587" dirty="0">
                  <a:solidFill>
                    <a:srgbClr val="231F20"/>
                  </a:solidFill>
                  <a:latin typeface="Microsoft YaHei"/>
                  <a:cs typeface="Microsoft YaHei"/>
                </a:rPr>
                <a:t>も</a:t>
              </a:r>
              <a:r>
                <a:rPr sz="2625" b="1" spc="-30" baseline="1587" dirty="0">
                  <a:solidFill>
                    <a:srgbClr val="231F20"/>
                  </a:solidFill>
                  <a:latin typeface="Microsoft YaHei"/>
                  <a:cs typeface="Microsoft YaHei"/>
                </a:rPr>
                <a:t>安</a:t>
              </a:r>
              <a:r>
                <a:rPr sz="1750" b="1" spc="-300" dirty="0">
                  <a:solidFill>
                    <a:srgbClr val="231F20"/>
                  </a:solidFill>
                  <a:latin typeface="Microsoft YaHei"/>
                  <a:cs typeface="Microsoft YaHei"/>
                </a:rPr>
                <a:t>全！</a:t>
              </a:r>
              <a:endParaRPr sz="1750" dirty="0">
                <a:latin typeface="Microsoft YaHei"/>
                <a:cs typeface="Microsoft YaHei"/>
              </a:endParaRPr>
            </a:p>
          </p:txBody>
        </p:sp>
        <p:sp>
          <p:nvSpPr>
            <p:cNvPr id="13" name="object 47">
              <a:extLst>
                <a:ext uri="{FF2B5EF4-FFF2-40B4-BE49-F238E27FC236}">
                  <a16:creationId xmlns:a16="http://schemas.microsoft.com/office/drawing/2014/main" id="{E19B046B-A69A-3369-CFF0-D79D034CCB23}"/>
                </a:ext>
              </a:extLst>
            </p:cNvPr>
            <p:cNvSpPr/>
            <p:nvPr/>
          </p:nvSpPr>
          <p:spPr>
            <a:xfrm>
              <a:off x="4095825" y="8245411"/>
              <a:ext cx="45719" cy="369207"/>
            </a:xfrm>
            <a:custGeom>
              <a:avLst/>
              <a:gdLst/>
              <a:ahLst/>
              <a:cxnLst/>
              <a:rect l="l" t="t" r="r" b="b"/>
              <a:pathLst>
                <a:path w="22860" h="462915">
                  <a:moveTo>
                    <a:pt x="0" y="0"/>
                  </a:moveTo>
                  <a:lnTo>
                    <a:pt x="22491" y="462508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48">
              <a:extLst>
                <a:ext uri="{FF2B5EF4-FFF2-40B4-BE49-F238E27FC236}">
                  <a16:creationId xmlns:a16="http://schemas.microsoft.com/office/drawing/2014/main" id="{57F34672-19A3-E539-0684-0D868A95E686}"/>
                </a:ext>
              </a:extLst>
            </p:cNvPr>
            <p:cNvSpPr/>
            <p:nvPr/>
          </p:nvSpPr>
          <p:spPr>
            <a:xfrm>
              <a:off x="5312882" y="8861764"/>
              <a:ext cx="320891" cy="170205"/>
            </a:xfrm>
            <a:custGeom>
              <a:avLst/>
              <a:gdLst/>
              <a:ahLst/>
              <a:cxnLst/>
              <a:rect l="l" t="t" r="r" b="b"/>
              <a:pathLst>
                <a:path w="436245" h="336550">
                  <a:moveTo>
                    <a:pt x="435940" y="0"/>
                  </a:moveTo>
                  <a:lnTo>
                    <a:pt x="0" y="336092"/>
                  </a:lnTo>
                </a:path>
              </a:pathLst>
            </a:custGeom>
            <a:ln w="126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47">
              <a:extLst>
                <a:ext uri="{FF2B5EF4-FFF2-40B4-BE49-F238E27FC236}">
                  <a16:creationId xmlns:a16="http://schemas.microsoft.com/office/drawing/2014/main" id="{41C549BF-5489-92EB-53DF-E5AF29150680}"/>
                </a:ext>
              </a:extLst>
            </p:cNvPr>
            <p:cNvSpPr/>
            <p:nvPr/>
          </p:nvSpPr>
          <p:spPr>
            <a:xfrm>
              <a:off x="5639972" y="8264710"/>
              <a:ext cx="71212" cy="333945"/>
            </a:xfrm>
            <a:custGeom>
              <a:avLst/>
              <a:gdLst/>
              <a:ahLst/>
              <a:cxnLst/>
              <a:rect l="l" t="t" r="r" b="b"/>
              <a:pathLst>
                <a:path w="22860" h="462915">
                  <a:moveTo>
                    <a:pt x="0" y="0"/>
                  </a:moveTo>
                  <a:lnTo>
                    <a:pt x="22491" y="462508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48">
              <a:extLst>
                <a:ext uri="{FF2B5EF4-FFF2-40B4-BE49-F238E27FC236}">
                  <a16:creationId xmlns:a16="http://schemas.microsoft.com/office/drawing/2014/main" id="{8C61E4D1-E8B5-2EBF-7007-ABA8BA070926}"/>
                </a:ext>
              </a:extLst>
            </p:cNvPr>
            <p:cNvSpPr/>
            <p:nvPr/>
          </p:nvSpPr>
          <p:spPr>
            <a:xfrm>
              <a:off x="6573733" y="8937779"/>
              <a:ext cx="331568" cy="129854"/>
            </a:xfrm>
            <a:custGeom>
              <a:avLst/>
              <a:gdLst/>
              <a:ahLst/>
              <a:cxnLst/>
              <a:rect l="l" t="t" r="r" b="b"/>
              <a:pathLst>
                <a:path w="436245" h="336550">
                  <a:moveTo>
                    <a:pt x="435940" y="0"/>
                  </a:moveTo>
                  <a:lnTo>
                    <a:pt x="0" y="336092"/>
                  </a:lnTo>
                </a:path>
              </a:pathLst>
            </a:custGeom>
            <a:ln w="126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3051A2E-FC62-0646-DCCB-D28951FD600F}"/>
              </a:ext>
            </a:extLst>
          </p:cNvPr>
          <p:cNvSpPr txBox="1"/>
          <p:nvPr/>
        </p:nvSpPr>
        <p:spPr>
          <a:xfrm>
            <a:off x="485657" y="8502091"/>
            <a:ext cx="36634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ファイアウォール安心パック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3417F93-4038-54A8-5A98-123AE72D3865}"/>
              </a:ext>
            </a:extLst>
          </p:cNvPr>
          <p:cNvSpPr txBox="1"/>
          <p:nvPr/>
        </p:nvSpPr>
        <p:spPr>
          <a:xfrm>
            <a:off x="2279336" y="7765906"/>
            <a:ext cx="52269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1" dirty="0">
                <a:ea typeface="+mj-ea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で実現する個人情報保護法対応ソリューション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Picture 6" descr="ビル（会社） の無料アイコン・イラスト素材 | アイコン・イラスト無料素材は「フリーアイコンズ」 - Free Vector Download Site">
            <a:extLst>
              <a:ext uri="{FF2B5EF4-FFF2-40B4-BE49-F238E27FC236}">
                <a16:creationId xmlns:a16="http://schemas.microsoft.com/office/drawing/2014/main" id="{949CEBAF-0511-49F2-9709-2AA41C361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694" y="6006362"/>
            <a:ext cx="1516199" cy="151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object 31">
            <a:extLst>
              <a:ext uri="{FF2B5EF4-FFF2-40B4-BE49-F238E27FC236}">
                <a16:creationId xmlns:a16="http://schemas.microsoft.com/office/drawing/2014/main" id="{11DE3F17-9152-BA58-2D9D-E540F0428B54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447675" y="6691359"/>
            <a:ext cx="257049" cy="86017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8FE819F-8F7F-0BA7-10C4-52AB5DB8DD9A}"/>
              </a:ext>
            </a:extLst>
          </p:cNvPr>
          <p:cNvGrpSpPr/>
          <p:nvPr/>
        </p:nvGrpSpPr>
        <p:grpSpPr>
          <a:xfrm>
            <a:off x="845682" y="5542726"/>
            <a:ext cx="1917556" cy="977084"/>
            <a:chOff x="-3817519" y="4358075"/>
            <a:chExt cx="2581452" cy="1264112"/>
          </a:xfrm>
        </p:grpSpPr>
        <p:sp>
          <p:nvSpPr>
            <p:cNvPr id="27" name="吹き出し: 円形 26">
              <a:extLst>
                <a:ext uri="{FF2B5EF4-FFF2-40B4-BE49-F238E27FC236}">
                  <a16:creationId xmlns:a16="http://schemas.microsoft.com/office/drawing/2014/main" id="{24E32226-8202-D97B-E52A-09F3E8F18194}"/>
                </a:ext>
              </a:extLst>
            </p:cNvPr>
            <p:cNvSpPr/>
            <p:nvPr/>
          </p:nvSpPr>
          <p:spPr>
            <a:xfrm>
              <a:off x="-3817519" y="4358075"/>
              <a:ext cx="2430487" cy="1264112"/>
            </a:xfrm>
            <a:prstGeom prst="wedgeEllipseCallout">
              <a:avLst>
                <a:gd name="adj1" fmla="val 24205"/>
                <a:gd name="adj2" fmla="val 60336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A330BF6-A284-D76F-CCBB-857075BD8687}"/>
                </a:ext>
              </a:extLst>
            </p:cNvPr>
            <p:cNvSpPr txBox="1"/>
            <p:nvPr/>
          </p:nvSpPr>
          <p:spPr>
            <a:xfrm>
              <a:off x="-3598266" y="4512537"/>
              <a:ext cx="2362199" cy="836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外出が多いので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社外から会社の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サーバが使えないかな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9EE2B95-DCDF-C184-7511-F194AF57EB7D}"/>
              </a:ext>
            </a:extLst>
          </p:cNvPr>
          <p:cNvGrpSpPr/>
          <p:nvPr/>
        </p:nvGrpSpPr>
        <p:grpSpPr>
          <a:xfrm>
            <a:off x="2715285" y="5834484"/>
            <a:ext cx="2181221" cy="877101"/>
            <a:chOff x="-3741863" y="6365532"/>
            <a:chExt cx="3154303" cy="1864659"/>
          </a:xfrm>
        </p:grpSpPr>
        <p:sp>
          <p:nvSpPr>
            <p:cNvPr id="30" name="吹き出し: 円形 29">
              <a:extLst>
                <a:ext uri="{FF2B5EF4-FFF2-40B4-BE49-F238E27FC236}">
                  <a16:creationId xmlns:a16="http://schemas.microsoft.com/office/drawing/2014/main" id="{A91D8D4A-04FC-89D0-E1E6-BF0220D61334}"/>
                </a:ext>
              </a:extLst>
            </p:cNvPr>
            <p:cNvSpPr/>
            <p:nvPr/>
          </p:nvSpPr>
          <p:spPr>
            <a:xfrm>
              <a:off x="-3741863" y="6365532"/>
              <a:ext cx="2371062" cy="1864659"/>
            </a:xfrm>
            <a:prstGeom prst="wedgeEllipseCallout">
              <a:avLst>
                <a:gd name="adj1" fmla="val -39555"/>
                <a:gd name="adj2" fmla="val 53939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9C1CF3C-2A7B-B7D3-0902-A099899030C9}"/>
                </a:ext>
              </a:extLst>
            </p:cNvPr>
            <p:cNvSpPr txBox="1"/>
            <p:nvPr/>
          </p:nvSpPr>
          <p:spPr>
            <a:xfrm>
              <a:off x="-3412210" y="6529376"/>
              <a:ext cx="2824650" cy="11415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直帰したいけど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オフィスに戻って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業務しないと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C38EE7DC-A41F-34F8-CC46-8E5A70022323}"/>
              </a:ext>
            </a:extLst>
          </p:cNvPr>
          <p:cNvGrpSpPr/>
          <p:nvPr/>
        </p:nvGrpSpPr>
        <p:grpSpPr>
          <a:xfrm>
            <a:off x="5944851" y="4696545"/>
            <a:ext cx="2364106" cy="914400"/>
            <a:chOff x="3685459" y="5077708"/>
            <a:chExt cx="2364106" cy="914400"/>
          </a:xfrm>
        </p:grpSpPr>
        <p:sp>
          <p:nvSpPr>
            <p:cNvPr id="34" name="吹き出し: 円形 33">
              <a:extLst>
                <a:ext uri="{FF2B5EF4-FFF2-40B4-BE49-F238E27FC236}">
                  <a16:creationId xmlns:a16="http://schemas.microsoft.com/office/drawing/2014/main" id="{0E321E17-9E5F-C6F3-B8D3-2E2D01D5691B}"/>
                </a:ext>
              </a:extLst>
            </p:cNvPr>
            <p:cNvSpPr/>
            <p:nvPr/>
          </p:nvSpPr>
          <p:spPr>
            <a:xfrm>
              <a:off x="3685459" y="5077708"/>
              <a:ext cx="1639605" cy="914400"/>
            </a:xfrm>
            <a:prstGeom prst="wedgeEllipseCallout">
              <a:avLst>
                <a:gd name="adj1" fmla="val -26816"/>
                <a:gd name="adj2" fmla="val 64143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52C29E87-33EF-0CFF-EDFA-525E4D5DB23C}"/>
                </a:ext>
              </a:extLst>
            </p:cNvPr>
            <p:cNvSpPr txBox="1"/>
            <p:nvPr/>
          </p:nvSpPr>
          <p:spPr>
            <a:xfrm>
              <a:off x="3872663" y="5304076"/>
              <a:ext cx="217690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社員の残業は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極力減らしたい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A0058E5-A2A6-3D01-4AFF-5925FCE6E0C9}"/>
              </a:ext>
            </a:extLst>
          </p:cNvPr>
          <p:cNvGrpSpPr/>
          <p:nvPr/>
        </p:nvGrpSpPr>
        <p:grpSpPr>
          <a:xfrm>
            <a:off x="4533313" y="5344174"/>
            <a:ext cx="3068808" cy="914400"/>
            <a:chOff x="9016571" y="3814277"/>
            <a:chExt cx="3068808" cy="914400"/>
          </a:xfrm>
        </p:grpSpPr>
        <p:sp>
          <p:nvSpPr>
            <p:cNvPr id="46" name="吹き出し: 円形 45">
              <a:extLst>
                <a:ext uri="{FF2B5EF4-FFF2-40B4-BE49-F238E27FC236}">
                  <a16:creationId xmlns:a16="http://schemas.microsoft.com/office/drawing/2014/main" id="{8F40C55D-E2AF-F622-6A57-E5B1D3DBC266}"/>
                </a:ext>
              </a:extLst>
            </p:cNvPr>
            <p:cNvSpPr/>
            <p:nvPr/>
          </p:nvSpPr>
          <p:spPr>
            <a:xfrm>
              <a:off x="9016571" y="3814277"/>
              <a:ext cx="1639605" cy="914400"/>
            </a:xfrm>
            <a:prstGeom prst="wedgeEllipseCallout">
              <a:avLst>
                <a:gd name="adj1" fmla="val 9367"/>
                <a:gd name="adj2" fmla="val 62953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6081830-34BC-698E-CEAE-F7ACB3E56AC3}"/>
                </a:ext>
              </a:extLst>
            </p:cNvPr>
            <p:cNvSpPr txBox="1"/>
            <p:nvPr/>
          </p:nvSpPr>
          <p:spPr>
            <a:xfrm>
              <a:off x="9113579" y="3926282"/>
              <a:ext cx="29718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セキュリティが心配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私物のパソコンは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使わせたくない</a:t>
              </a: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526A928-76E0-8753-153C-55CF4AEBAA2D}"/>
              </a:ext>
            </a:extLst>
          </p:cNvPr>
          <p:cNvGrpSpPr/>
          <p:nvPr/>
        </p:nvGrpSpPr>
        <p:grpSpPr>
          <a:xfrm>
            <a:off x="3111048" y="4694246"/>
            <a:ext cx="3125505" cy="930836"/>
            <a:chOff x="8498309" y="2465886"/>
            <a:chExt cx="3125505" cy="930836"/>
          </a:xfrm>
        </p:grpSpPr>
        <p:sp>
          <p:nvSpPr>
            <p:cNvPr id="54" name="吹き出し: 円形 53">
              <a:extLst>
                <a:ext uri="{FF2B5EF4-FFF2-40B4-BE49-F238E27FC236}">
                  <a16:creationId xmlns:a16="http://schemas.microsoft.com/office/drawing/2014/main" id="{4F97A6E3-4853-96BA-BBC1-B5F97E1B97B3}"/>
                </a:ext>
              </a:extLst>
            </p:cNvPr>
            <p:cNvSpPr/>
            <p:nvPr/>
          </p:nvSpPr>
          <p:spPr>
            <a:xfrm>
              <a:off x="8498309" y="2465886"/>
              <a:ext cx="1639605" cy="930836"/>
            </a:xfrm>
            <a:prstGeom prst="wedgeEllipseCallout">
              <a:avLst>
                <a:gd name="adj1" fmla="val 35592"/>
                <a:gd name="adj2" fmla="val 57168"/>
              </a:avLst>
            </a:prstGeom>
            <a:solidFill>
              <a:srgbClr val="F9D039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69D12CF1-7853-5BD4-5F5F-F2E44E69B9C7}"/>
                </a:ext>
              </a:extLst>
            </p:cNvPr>
            <p:cNvSpPr txBox="1"/>
            <p:nvPr/>
          </p:nvSpPr>
          <p:spPr>
            <a:xfrm>
              <a:off x="8652014" y="2564632"/>
              <a:ext cx="29718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人は増やせない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業務の効率をもっと</a:t>
              </a:r>
              <a:endPara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ea"/>
                  <a:ea typeface="+mj-ea"/>
                </a:rPr>
                <a:t>アップしたい</a:t>
              </a:r>
            </a:p>
          </p:txBody>
        </p: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AE52B9F0-73CC-4AB6-E5E8-005904344697}"/>
              </a:ext>
            </a:extLst>
          </p:cNvPr>
          <p:cNvSpPr txBox="1"/>
          <p:nvPr/>
        </p:nvSpPr>
        <p:spPr>
          <a:xfrm>
            <a:off x="4900305" y="7333593"/>
            <a:ext cx="1371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+mj-ea"/>
                <a:ea typeface="+mj-ea"/>
              </a:rPr>
              <a:t>経営者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975C49B-8099-D55D-E913-74722CC901B3}"/>
              </a:ext>
            </a:extLst>
          </p:cNvPr>
          <p:cNvSpPr txBox="1"/>
          <p:nvPr/>
        </p:nvSpPr>
        <p:spPr>
          <a:xfrm>
            <a:off x="1764263" y="7384432"/>
            <a:ext cx="13716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+mj-ea"/>
                <a:ea typeface="+mj-ea"/>
              </a:rPr>
              <a:t>社員</a:t>
            </a:r>
          </a:p>
        </p:txBody>
      </p:sp>
      <p:pic>
        <p:nvPicPr>
          <p:cNvPr id="58" name="Picture 2" descr="Attorney, boss, business people, businessman, lawyer, owner, person">
            <a:extLst>
              <a:ext uri="{FF2B5EF4-FFF2-40B4-BE49-F238E27FC236}">
                <a16:creationId xmlns:a16="http://schemas.microsoft.com/office/drawing/2014/main" id="{F7E8D44A-BFB3-F096-BF40-CA27E7865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824" y="6279693"/>
            <a:ext cx="1094594" cy="117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broker, business casual, corporate lawyer, insurer, person, man, profile ">
            <a:extLst>
              <a:ext uri="{FF2B5EF4-FFF2-40B4-BE49-F238E27FC236}">
                <a16:creationId xmlns:a16="http://schemas.microsoft.com/office/drawing/2014/main" id="{71685BAC-10B4-B553-DFBC-699841075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540" y="6321706"/>
            <a:ext cx="1074601" cy="107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星: 7 pt 59">
            <a:extLst>
              <a:ext uri="{FF2B5EF4-FFF2-40B4-BE49-F238E27FC236}">
                <a16:creationId xmlns:a16="http://schemas.microsoft.com/office/drawing/2014/main" id="{C071D196-FB8A-E063-C2E1-682802029441}"/>
              </a:ext>
            </a:extLst>
          </p:cNvPr>
          <p:cNvSpPr/>
          <p:nvPr/>
        </p:nvSpPr>
        <p:spPr>
          <a:xfrm>
            <a:off x="145205" y="4669755"/>
            <a:ext cx="2189573" cy="831028"/>
          </a:xfrm>
          <a:prstGeom prst="star7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</a:t>
            </a:r>
            <a:endParaRPr kumimoji="1"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保護法改正</a:t>
            </a:r>
          </a:p>
        </p:txBody>
      </p:sp>
    </p:spTree>
    <p:extLst>
      <p:ext uri="{BB962C8B-B14F-4D97-AF65-F5344CB8AC3E}">
        <p14:creationId xmlns:p14="http://schemas.microsoft.com/office/powerpoint/2010/main" val="398552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CD1EE827-50EF-BD97-A121-9F92FCCAA826}"/>
              </a:ext>
            </a:extLst>
          </p:cNvPr>
          <p:cNvCxnSpPr>
            <a:cxnSpLocks/>
          </p:cNvCxnSpPr>
          <p:nvPr/>
        </p:nvCxnSpPr>
        <p:spPr>
          <a:xfrm flipH="1" flipV="1">
            <a:off x="1302351" y="7588401"/>
            <a:ext cx="2980345" cy="10439"/>
          </a:xfrm>
          <a:prstGeom prst="line">
            <a:avLst/>
          </a:prstGeom>
          <a:ln w="12700">
            <a:solidFill>
              <a:srgbClr val="8FC6D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ject 173">
            <a:extLst>
              <a:ext uri="{FF2B5EF4-FFF2-40B4-BE49-F238E27FC236}">
                <a16:creationId xmlns:a16="http://schemas.microsoft.com/office/drawing/2014/main" id="{B46CC86E-936E-4F47-A1D2-E5D621764B46}"/>
              </a:ext>
            </a:extLst>
          </p:cNvPr>
          <p:cNvSpPr txBox="1"/>
          <p:nvPr/>
        </p:nvSpPr>
        <p:spPr>
          <a:xfrm>
            <a:off x="399541" y="3969689"/>
            <a:ext cx="1908175" cy="269946"/>
          </a:xfrm>
          <a:prstGeom prst="rect">
            <a:avLst/>
          </a:prstGeom>
          <a:solidFill>
            <a:srgbClr val="D93A2A"/>
          </a:solidFill>
        </p:spPr>
        <p:txBody>
          <a:bodyPr vert="horz" wrap="square" lIns="0" tIns="23495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185"/>
              </a:spcBef>
              <a:tabLst>
                <a:tab pos="1172210" algn="l"/>
              </a:tabLst>
            </a:pPr>
            <a:r>
              <a:rPr sz="1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安</a:t>
            </a:r>
            <a:r>
              <a:rPr sz="1600" b="1" spc="-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全</a:t>
            </a:r>
            <a:r>
              <a:rPr sz="1600" b="1" spc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対</a:t>
            </a:r>
            <a:r>
              <a:rPr sz="1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策	</a:t>
            </a:r>
            <a:r>
              <a:rPr sz="1600" b="1" spc="-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そ</a:t>
            </a:r>
            <a:r>
              <a:rPr sz="1600" b="1" spc="-31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の</a:t>
            </a:r>
            <a:r>
              <a:rPr sz="1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１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UD デジタル 教科書体 NP-B"/>
            </a:endParaRPr>
          </a:p>
        </p:txBody>
      </p:sp>
      <p:sp>
        <p:nvSpPr>
          <p:cNvPr id="48" name="object 174">
            <a:extLst>
              <a:ext uri="{FF2B5EF4-FFF2-40B4-BE49-F238E27FC236}">
                <a16:creationId xmlns:a16="http://schemas.microsoft.com/office/drawing/2014/main" id="{378C7ABE-6F20-41A0-A4CF-F346F9D637A7}"/>
              </a:ext>
            </a:extLst>
          </p:cNvPr>
          <p:cNvSpPr txBox="1"/>
          <p:nvPr/>
        </p:nvSpPr>
        <p:spPr>
          <a:xfrm>
            <a:off x="2297747" y="3969412"/>
            <a:ext cx="5076190" cy="269946"/>
          </a:xfrm>
          <a:prstGeom prst="rect">
            <a:avLst/>
          </a:prstGeom>
          <a:solidFill>
            <a:srgbClr val="D1D3D4"/>
          </a:solidFill>
        </p:spPr>
        <p:txBody>
          <a:bodyPr vert="horz" wrap="square" lIns="0" tIns="23495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185"/>
              </a:spcBef>
            </a:pPr>
            <a:r>
              <a:rPr sz="1600" b="1" spc="-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利用</a:t>
            </a:r>
            <a:r>
              <a:rPr sz="1600" b="1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者</a:t>
            </a:r>
            <a:r>
              <a:rPr sz="1600" b="1" spc="-80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、</a:t>
            </a:r>
            <a:r>
              <a:rPr sz="1600" b="1" spc="-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端</a:t>
            </a:r>
            <a:r>
              <a:rPr sz="1600" b="1" spc="-8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末の</a:t>
            </a:r>
            <a:r>
              <a:rPr sz="1600" b="1" spc="-14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な</a:t>
            </a:r>
            <a:r>
              <a:rPr sz="1600" b="1" spc="-20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り</a:t>
            </a:r>
            <a:r>
              <a:rPr lang="ja-JP" altLang="en-US" sz="1600" b="1" spc="-2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す</a:t>
            </a:r>
            <a:r>
              <a:rPr sz="1600" b="1" spc="-18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ま</a:t>
            </a:r>
            <a:r>
              <a:rPr sz="1600" b="1" spc="-8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し</a:t>
            </a:r>
            <a:r>
              <a:rPr sz="1600" b="1" spc="-6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防</a:t>
            </a:r>
            <a:r>
              <a:rPr sz="1600" b="1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止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UD デジタル 教科書体 NP-B"/>
            </a:endParaRPr>
          </a:p>
        </p:txBody>
      </p:sp>
      <p:sp>
        <p:nvSpPr>
          <p:cNvPr id="49" name="object 175">
            <a:extLst>
              <a:ext uri="{FF2B5EF4-FFF2-40B4-BE49-F238E27FC236}">
                <a16:creationId xmlns:a16="http://schemas.microsoft.com/office/drawing/2014/main" id="{9E3E43ED-00C6-4A3F-B77A-FE411D23AA28}"/>
              </a:ext>
            </a:extLst>
          </p:cNvPr>
          <p:cNvSpPr txBox="1"/>
          <p:nvPr/>
        </p:nvSpPr>
        <p:spPr>
          <a:xfrm>
            <a:off x="2297747" y="6306476"/>
            <a:ext cx="5076190" cy="269946"/>
          </a:xfrm>
          <a:prstGeom prst="rect">
            <a:avLst/>
          </a:prstGeom>
          <a:solidFill>
            <a:srgbClr val="D1D3D4"/>
          </a:solidFill>
        </p:spPr>
        <p:txBody>
          <a:bodyPr vert="horz" wrap="square" lIns="0" tIns="23495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185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アクセス制御で利用サーバを制限</a:t>
            </a:r>
            <a:endParaRPr sz="1600" b="1" dirty="0">
              <a:latin typeface="メイリオ" panose="020B0604030504040204" pitchFamily="50" charset="-128"/>
              <a:ea typeface="メイリオ" panose="020B0604030504040204" pitchFamily="50" charset="-128"/>
              <a:cs typeface="UD デジタル 教科書体 NP-B"/>
            </a:endParaRPr>
          </a:p>
        </p:txBody>
      </p:sp>
      <p:sp>
        <p:nvSpPr>
          <p:cNvPr id="50" name="object 176">
            <a:extLst>
              <a:ext uri="{FF2B5EF4-FFF2-40B4-BE49-F238E27FC236}">
                <a16:creationId xmlns:a16="http://schemas.microsoft.com/office/drawing/2014/main" id="{59DD4D62-E16A-4DD9-9170-CA162376B376}"/>
              </a:ext>
            </a:extLst>
          </p:cNvPr>
          <p:cNvSpPr txBox="1"/>
          <p:nvPr/>
        </p:nvSpPr>
        <p:spPr>
          <a:xfrm>
            <a:off x="399541" y="6306476"/>
            <a:ext cx="1908175" cy="269946"/>
          </a:xfrm>
          <a:prstGeom prst="rect">
            <a:avLst/>
          </a:prstGeom>
          <a:solidFill>
            <a:srgbClr val="D93A2A"/>
          </a:solidFill>
        </p:spPr>
        <p:txBody>
          <a:bodyPr vert="horz" wrap="square" lIns="0" tIns="23495" rIns="0" bIns="0" rtlCol="0">
            <a:spAutoFit/>
          </a:bodyPr>
          <a:lstStyle/>
          <a:p>
            <a:pPr marL="154940">
              <a:lnSpc>
                <a:spcPct val="100000"/>
              </a:lnSpc>
              <a:spcBef>
                <a:spcPts val="185"/>
              </a:spcBef>
              <a:tabLst>
                <a:tab pos="1172210" algn="l"/>
              </a:tabLst>
            </a:pPr>
            <a:r>
              <a:rPr sz="1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安</a:t>
            </a:r>
            <a:r>
              <a:rPr sz="1600" b="1" spc="-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全</a:t>
            </a:r>
            <a:r>
              <a:rPr sz="1600" b="1" spc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対</a:t>
            </a:r>
            <a:r>
              <a:rPr sz="1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策	</a:t>
            </a:r>
            <a:r>
              <a:rPr sz="1600" b="1" spc="-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そ</a:t>
            </a:r>
            <a:r>
              <a:rPr sz="1600" b="1" spc="-6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の</a:t>
            </a:r>
            <a:r>
              <a:rPr sz="1600" b="1" spc="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UD デジタル 教科書体 NP-B"/>
              </a:rPr>
              <a:t>2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UD デジタル 教科書体 NP-B"/>
            </a:endParaRPr>
          </a:p>
        </p:txBody>
      </p:sp>
      <p:sp>
        <p:nvSpPr>
          <p:cNvPr id="52" name="object 255">
            <a:extLst>
              <a:ext uri="{FF2B5EF4-FFF2-40B4-BE49-F238E27FC236}">
                <a16:creationId xmlns:a16="http://schemas.microsoft.com/office/drawing/2014/main" id="{B255D6F1-2EC3-48E6-AB89-A77465FE0262}"/>
              </a:ext>
            </a:extLst>
          </p:cNvPr>
          <p:cNvSpPr txBox="1"/>
          <p:nvPr/>
        </p:nvSpPr>
        <p:spPr>
          <a:xfrm>
            <a:off x="384502" y="4311650"/>
            <a:ext cx="3628390" cy="466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spc="5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社外からのアクセスで便利になって</a:t>
            </a:r>
            <a:r>
              <a:rPr sz="8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も</a:t>
            </a:r>
            <a:r>
              <a:rPr sz="800" spc="-2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、</a:t>
            </a:r>
            <a:r>
              <a:rPr sz="800" spc="5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セキュリティ対策がしっかりで</a:t>
            </a:r>
            <a:r>
              <a:rPr sz="8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きていなければ意味がありません</a:t>
            </a:r>
            <a:r>
              <a:rPr sz="800" spc="-2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。</a:t>
            </a:r>
            <a:r>
              <a:rPr lang="ja-JP" altLang="en-US" sz="8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クライアント</a:t>
            </a:r>
            <a:r>
              <a:rPr sz="8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証明書の認証で端末のなりすまし</a:t>
            </a:r>
            <a:r>
              <a:rPr lang="ja-JP" altLang="en-US" sz="8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を</a:t>
            </a:r>
            <a:r>
              <a:rPr sz="8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防ぐことができます</a:t>
            </a:r>
            <a:r>
              <a:rPr lang="ja-JP" altLang="en-US" sz="8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。</a:t>
            </a:r>
            <a:endParaRPr sz="800" dirty="0">
              <a:latin typeface="游ゴシック" panose="020B0400000000000000" pitchFamily="50" charset="-128"/>
              <a:ea typeface="游ゴシック" panose="020B0400000000000000" pitchFamily="50" charset="-128"/>
              <a:cs typeface="Microsoft JhengHei Light"/>
            </a:endParaRPr>
          </a:p>
        </p:txBody>
      </p:sp>
      <p:sp>
        <p:nvSpPr>
          <p:cNvPr id="98" name="object 241">
            <a:extLst>
              <a:ext uri="{FF2B5EF4-FFF2-40B4-BE49-F238E27FC236}">
                <a16:creationId xmlns:a16="http://schemas.microsoft.com/office/drawing/2014/main" id="{DF5C9C65-9D00-4504-9039-061406C912C5}"/>
              </a:ext>
            </a:extLst>
          </p:cNvPr>
          <p:cNvSpPr/>
          <p:nvPr/>
        </p:nvSpPr>
        <p:spPr>
          <a:xfrm>
            <a:off x="1895449" y="5820409"/>
            <a:ext cx="294640" cy="416559"/>
          </a:xfrm>
          <a:custGeom>
            <a:avLst/>
            <a:gdLst/>
            <a:ahLst/>
            <a:cxnLst/>
            <a:rect l="l" t="t" r="r" b="b"/>
            <a:pathLst>
              <a:path w="294639" h="416560">
                <a:moveTo>
                  <a:pt x="294639" y="0"/>
                </a:moveTo>
                <a:lnTo>
                  <a:pt x="0" y="0"/>
                </a:lnTo>
                <a:lnTo>
                  <a:pt x="0" y="416547"/>
                </a:lnTo>
                <a:lnTo>
                  <a:pt x="294639" y="416547"/>
                </a:lnTo>
                <a:lnTo>
                  <a:pt x="294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0" name="四角形: 角を丸くする 289">
            <a:extLst>
              <a:ext uri="{FF2B5EF4-FFF2-40B4-BE49-F238E27FC236}">
                <a16:creationId xmlns:a16="http://schemas.microsoft.com/office/drawing/2014/main" id="{959418A9-E887-4B69-AF70-4F0FCBE0FE56}"/>
              </a:ext>
            </a:extLst>
          </p:cNvPr>
          <p:cNvSpPr/>
          <p:nvPr/>
        </p:nvSpPr>
        <p:spPr>
          <a:xfrm>
            <a:off x="4112798" y="4325617"/>
            <a:ext cx="3345505" cy="18622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1" name="Picture 6" descr="ビル（会社） の無料アイコン・イラスト素材 | アイコン・イラスト無料素材は「フリーアイコンズ」 - Free Vector Download Site">
            <a:extLst>
              <a:ext uri="{FF2B5EF4-FFF2-40B4-BE49-F238E27FC236}">
                <a16:creationId xmlns:a16="http://schemas.microsoft.com/office/drawing/2014/main" id="{3B83E865-6B30-4758-8DF5-7D43A17AD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488" y="5413074"/>
            <a:ext cx="891088" cy="8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2" name="Picture 2" descr="Server, center, data">
            <a:extLst>
              <a:ext uri="{FF2B5EF4-FFF2-40B4-BE49-F238E27FC236}">
                <a16:creationId xmlns:a16="http://schemas.microsoft.com/office/drawing/2014/main" id="{1888439B-B71A-44F2-9C02-F574C52A0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519" y="5424000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3" name="Picture 2" descr="Server, center, data">
            <a:extLst>
              <a:ext uri="{FF2B5EF4-FFF2-40B4-BE49-F238E27FC236}">
                <a16:creationId xmlns:a16="http://schemas.microsoft.com/office/drawing/2014/main" id="{0CAA4246-79F3-40B6-94C5-97CCD7BE5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59" y="4913098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4" name="Picture 2" descr="Server, center, data">
            <a:extLst>
              <a:ext uri="{FF2B5EF4-FFF2-40B4-BE49-F238E27FC236}">
                <a16:creationId xmlns:a16="http://schemas.microsoft.com/office/drawing/2014/main" id="{C6B5E179-EF27-4FAC-89D2-A91DD3AE5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59" y="4387186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5" name="Picture 2" descr="FortiGate 40F Firewall on sale at Corporate Armor! - Corporate Armor">
            <a:extLst>
              <a:ext uri="{FF2B5EF4-FFF2-40B4-BE49-F238E27FC236}">
                <a16:creationId xmlns:a16="http://schemas.microsoft.com/office/drawing/2014/main" id="{5FE2FDF9-60BC-447A-9CED-F398E62B6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434" b="89623" l="7200" r="92400">
                        <a14:foregroundMark x1="16500" y1="58805" x2="16500" y2="58805"/>
                        <a14:foregroundMark x1="16000" y1="55346" x2="40700" y2="57547"/>
                        <a14:foregroundMark x1="7200" y1="42767" x2="9300" y2="54403"/>
                        <a14:foregroundMark x1="10700" y1="43082" x2="17600" y2="48742"/>
                        <a14:foregroundMark x1="9300" y1="52830" x2="16500" y2="53774"/>
                        <a14:foregroundMark x1="26000" y1="22956" x2="73700" y2="35535"/>
                        <a14:foregroundMark x1="64000" y1="27987" x2="69400" y2="33019"/>
                        <a14:foregroundMark x1="43100" y1="25157" x2="32300" y2="24214"/>
                        <a14:foregroundMark x1="81800" y1="66038" x2="88000" y2="51572"/>
                        <a14:foregroundMark x1="83800" y1="74528" x2="81300" y2="86164"/>
                        <a14:foregroundMark x1="84900" y1="41824" x2="89900" y2="46226"/>
                        <a14:foregroundMark x1="87000" y1="38050" x2="90400" y2="48742"/>
                        <a14:foregroundMark x1="85900" y1="33333" x2="90300" y2="50314"/>
                        <a14:foregroundMark x1="87400" y1="38050" x2="87400" y2="38050"/>
                        <a14:foregroundMark x1="87700" y1="38365" x2="88200" y2="39937"/>
                        <a14:foregroundMark x1="88200" y1="39937" x2="88200" y2="39937"/>
                        <a14:foregroundMark x1="89700" y1="39937" x2="89700" y2="39937"/>
                        <a14:foregroundMark x1="89700" y1="39937" x2="89700" y2="39937"/>
                        <a14:foregroundMark x1="90000" y1="37736" x2="90000" y2="37736"/>
                        <a14:foregroundMark x1="90700" y1="35535" x2="90700" y2="35535"/>
                        <a14:foregroundMark x1="91000" y1="34277" x2="91000" y2="34277"/>
                        <a14:foregroundMark x1="91100" y1="33333" x2="91100" y2="33333"/>
                        <a14:foregroundMark x1="91100" y1="32704" x2="91100" y2="32704"/>
                        <a14:foregroundMark x1="92400" y1="29245" x2="92400" y2="29245"/>
                        <a14:foregroundMark x1="92400" y1="29245" x2="92400" y2="29245"/>
                        <a14:foregroundMark x1="19200" y1="43711" x2="19200" y2="43711"/>
                        <a14:foregroundMark x1="18800" y1="43711" x2="18800" y2="437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859" y="5077384"/>
            <a:ext cx="1240245" cy="39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6" name="コネクタ: カギ線 295">
            <a:extLst>
              <a:ext uri="{FF2B5EF4-FFF2-40B4-BE49-F238E27FC236}">
                <a16:creationId xmlns:a16="http://schemas.microsoft.com/office/drawing/2014/main" id="{4A9D7629-27BF-4B52-BCB5-FA23424D0C34}"/>
              </a:ext>
            </a:extLst>
          </p:cNvPr>
          <p:cNvCxnSpPr>
            <a:cxnSpLocks/>
            <a:stCxn id="292" idx="1"/>
            <a:endCxn id="294" idx="1"/>
          </p:cNvCxnSpPr>
          <p:nvPr/>
        </p:nvCxnSpPr>
        <p:spPr>
          <a:xfrm rot="10800000">
            <a:off x="6613559" y="4744118"/>
            <a:ext cx="2960" cy="1036814"/>
          </a:xfrm>
          <a:prstGeom prst="bentConnector3">
            <a:avLst>
              <a:gd name="adj1" fmla="val 29520845"/>
            </a:avLst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直線コネクタ 296">
            <a:extLst>
              <a:ext uri="{FF2B5EF4-FFF2-40B4-BE49-F238E27FC236}">
                <a16:creationId xmlns:a16="http://schemas.microsoft.com/office/drawing/2014/main" id="{5D976B6B-5062-4D7D-A942-855C1572E31F}"/>
              </a:ext>
            </a:extLst>
          </p:cNvPr>
          <p:cNvCxnSpPr>
            <a:cxnSpLocks/>
            <a:stCxn id="295" idx="3"/>
            <a:endCxn id="293" idx="1"/>
          </p:cNvCxnSpPr>
          <p:nvPr/>
        </p:nvCxnSpPr>
        <p:spPr>
          <a:xfrm flipV="1">
            <a:off x="5317104" y="5270030"/>
            <a:ext cx="1296455" cy="3617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テキスト ボックス 297">
            <a:extLst>
              <a:ext uri="{FF2B5EF4-FFF2-40B4-BE49-F238E27FC236}">
                <a16:creationId xmlns:a16="http://schemas.microsoft.com/office/drawing/2014/main" id="{372D6995-70DD-4A54-B65D-50C27D4C84A4}"/>
              </a:ext>
            </a:extLst>
          </p:cNvPr>
          <p:cNvSpPr txBox="1"/>
          <p:nvPr/>
        </p:nvSpPr>
        <p:spPr>
          <a:xfrm>
            <a:off x="4077747" y="5333707"/>
            <a:ext cx="10977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ea typeface="+mj-ea"/>
              </a:rPr>
              <a:t>FortiGate</a:t>
            </a:r>
            <a:endParaRPr lang="ja-JP" altLang="en-US" sz="1600" dirty="0"/>
          </a:p>
        </p:txBody>
      </p:sp>
      <p:sp>
        <p:nvSpPr>
          <p:cNvPr id="299" name="テキスト ボックス 298">
            <a:extLst>
              <a:ext uri="{FF2B5EF4-FFF2-40B4-BE49-F238E27FC236}">
                <a16:creationId xmlns:a16="http://schemas.microsoft.com/office/drawing/2014/main" id="{FFB4463A-BCC0-4700-BF2B-A76570CD6D2E}"/>
              </a:ext>
            </a:extLst>
          </p:cNvPr>
          <p:cNvSpPr txBox="1"/>
          <p:nvPr/>
        </p:nvSpPr>
        <p:spPr>
          <a:xfrm>
            <a:off x="4802152" y="4399675"/>
            <a:ext cx="10977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社内環境</a:t>
            </a:r>
          </a:p>
        </p:txBody>
      </p:sp>
      <p:sp>
        <p:nvSpPr>
          <p:cNvPr id="300" name="吹き出し: 線 299">
            <a:extLst>
              <a:ext uri="{FF2B5EF4-FFF2-40B4-BE49-F238E27FC236}">
                <a16:creationId xmlns:a16="http://schemas.microsoft.com/office/drawing/2014/main" id="{CAB9D06F-C63A-4918-B7D4-3FD14E8E020F}"/>
              </a:ext>
            </a:extLst>
          </p:cNvPr>
          <p:cNvSpPr/>
          <p:nvPr/>
        </p:nvSpPr>
        <p:spPr>
          <a:xfrm>
            <a:off x="38512" y="5659177"/>
            <a:ext cx="1309069" cy="190842"/>
          </a:xfrm>
          <a:prstGeom prst="borderCallout1">
            <a:avLst>
              <a:gd name="adj1" fmla="val 55594"/>
              <a:gd name="adj2" fmla="val 103672"/>
              <a:gd name="adj3" fmla="val 161159"/>
              <a:gd name="adj4" fmla="val 134964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クライアント証明書あり</a:t>
            </a:r>
            <a:endParaRPr kumimoji="1" lang="ja-JP" altLang="en-US" sz="9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1" name="Picture 2" descr="Access, command, laptop, line, prompt, root">
            <a:extLst>
              <a:ext uri="{FF2B5EF4-FFF2-40B4-BE49-F238E27FC236}">
                <a16:creationId xmlns:a16="http://schemas.microsoft.com/office/drawing/2014/main" id="{974C5D7E-4C5E-45C9-BA70-3B09269EC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0085" y="4811772"/>
            <a:ext cx="701376" cy="71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2" name="Picture 2" descr="Access, command, laptop, line, prompt, root">
            <a:extLst>
              <a:ext uri="{FF2B5EF4-FFF2-40B4-BE49-F238E27FC236}">
                <a16:creationId xmlns:a16="http://schemas.microsoft.com/office/drawing/2014/main" id="{BEA49725-8093-439D-8E06-5FC6F3CC5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72755" y="5491487"/>
            <a:ext cx="701376" cy="71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3" name="object 237">
            <a:extLst>
              <a:ext uri="{FF2B5EF4-FFF2-40B4-BE49-F238E27FC236}">
                <a16:creationId xmlns:a16="http://schemas.microsoft.com/office/drawing/2014/main" id="{268C16F3-B6CD-42D9-9721-0BAFEBF1E954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71796" y="4869117"/>
            <a:ext cx="152036" cy="152031"/>
          </a:xfrm>
          <a:prstGeom prst="rect">
            <a:avLst/>
          </a:prstGeom>
        </p:spPr>
      </p:pic>
      <p:pic>
        <p:nvPicPr>
          <p:cNvPr id="304" name="object 237">
            <a:extLst>
              <a:ext uri="{FF2B5EF4-FFF2-40B4-BE49-F238E27FC236}">
                <a16:creationId xmlns:a16="http://schemas.microsoft.com/office/drawing/2014/main" id="{71136CFF-F411-41E8-9ECE-489D92E0346B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70208" y="5524815"/>
            <a:ext cx="152036" cy="152031"/>
          </a:xfrm>
          <a:prstGeom prst="rect">
            <a:avLst/>
          </a:prstGeom>
        </p:spPr>
      </p:pic>
      <p:sp>
        <p:nvSpPr>
          <p:cNvPr id="306" name="吹き出し: 線 305">
            <a:extLst>
              <a:ext uri="{FF2B5EF4-FFF2-40B4-BE49-F238E27FC236}">
                <a16:creationId xmlns:a16="http://schemas.microsoft.com/office/drawing/2014/main" id="{884DCE91-959A-49CC-991D-78474683C9F6}"/>
              </a:ext>
            </a:extLst>
          </p:cNvPr>
          <p:cNvSpPr/>
          <p:nvPr/>
        </p:nvSpPr>
        <p:spPr>
          <a:xfrm>
            <a:off x="38512" y="4875198"/>
            <a:ext cx="1309069" cy="190842"/>
          </a:xfrm>
          <a:prstGeom prst="borderCallout1">
            <a:avLst>
              <a:gd name="adj1" fmla="val 55594"/>
              <a:gd name="adj2" fmla="val 103672"/>
              <a:gd name="adj3" fmla="val 161159"/>
              <a:gd name="adj4" fmla="val 134964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クライアント証明書なし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7" name="テキスト ボックス 306">
            <a:extLst>
              <a:ext uri="{FF2B5EF4-FFF2-40B4-BE49-F238E27FC236}">
                <a16:creationId xmlns:a16="http://schemas.microsoft.com/office/drawing/2014/main" id="{C965CC54-C721-4155-9FFB-E53A771283A5}"/>
              </a:ext>
            </a:extLst>
          </p:cNvPr>
          <p:cNvSpPr txBox="1"/>
          <p:nvPr/>
        </p:nvSpPr>
        <p:spPr>
          <a:xfrm>
            <a:off x="2081956" y="6083935"/>
            <a:ext cx="6533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231F20"/>
                </a:solidFill>
                <a:latin typeface="+mj-ea"/>
                <a:ea typeface="+mj-ea"/>
                <a:cs typeface="Microsoft JhengHei Light"/>
              </a:rPr>
              <a:t>証明書</a:t>
            </a:r>
            <a:endParaRPr lang="ja-JP" altLang="en-US" sz="800" b="1" dirty="0">
              <a:latin typeface="+mj-ea"/>
              <a:ea typeface="+mj-ea"/>
            </a:endParaRPr>
          </a:p>
        </p:txBody>
      </p:sp>
      <p:sp>
        <p:nvSpPr>
          <p:cNvPr id="308" name="テキスト ボックス 307">
            <a:extLst>
              <a:ext uri="{FF2B5EF4-FFF2-40B4-BE49-F238E27FC236}">
                <a16:creationId xmlns:a16="http://schemas.microsoft.com/office/drawing/2014/main" id="{EBF17A57-8D32-4092-9ED1-126D6CC9DC39}"/>
              </a:ext>
            </a:extLst>
          </p:cNvPr>
          <p:cNvSpPr txBox="1"/>
          <p:nvPr/>
        </p:nvSpPr>
        <p:spPr>
          <a:xfrm>
            <a:off x="2692471" y="5576459"/>
            <a:ext cx="98870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231F20"/>
                </a:solidFill>
                <a:latin typeface="+mj-ea"/>
                <a:ea typeface="+mj-ea"/>
                <a:cs typeface="Microsoft JhengHei Light"/>
              </a:rPr>
              <a:t>インターネット</a:t>
            </a:r>
            <a:endParaRPr lang="ja-JP" altLang="en-US" sz="800" b="1" dirty="0">
              <a:latin typeface="+mj-ea"/>
              <a:ea typeface="+mj-ea"/>
            </a:endParaRPr>
          </a:p>
        </p:txBody>
      </p:sp>
      <p:pic>
        <p:nvPicPr>
          <p:cNvPr id="309" name="Picture 10" descr="Currency, business, certification, certificate, finance">
            <a:extLst>
              <a:ext uri="{FF2B5EF4-FFF2-40B4-BE49-F238E27FC236}">
                <a16:creationId xmlns:a16="http://schemas.microsoft.com/office/drawing/2014/main" id="{9DD05F08-37DF-4D6C-B645-8CB6EAFE8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427" y="5947656"/>
            <a:ext cx="391175" cy="39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0" name="コネクタ: カギ線 309">
            <a:extLst>
              <a:ext uri="{FF2B5EF4-FFF2-40B4-BE49-F238E27FC236}">
                <a16:creationId xmlns:a16="http://schemas.microsoft.com/office/drawing/2014/main" id="{4000C968-4AE1-4D02-8311-2FE57A311D70}"/>
              </a:ext>
            </a:extLst>
          </p:cNvPr>
          <p:cNvCxnSpPr>
            <a:cxnSpLocks/>
          </p:cNvCxnSpPr>
          <p:nvPr/>
        </p:nvCxnSpPr>
        <p:spPr>
          <a:xfrm>
            <a:off x="2175278" y="4985574"/>
            <a:ext cx="1810577" cy="211976"/>
          </a:xfrm>
          <a:prstGeom prst="bentConnector3">
            <a:avLst>
              <a:gd name="adj1" fmla="val 15129"/>
            </a:avLst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コネクタ: カギ線 310">
            <a:extLst>
              <a:ext uri="{FF2B5EF4-FFF2-40B4-BE49-F238E27FC236}">
                <a16:creationId xmlns:a16="http://schemas.microsoft.com/office/drawing/2014/main" id="{FF36A17D-A052-4080-B510-85CF3E0D6446}"/>
              </a:ext>
            </a:extLst>
          </p:cNvPr>
          <p:cNvCxnSpPr>
            <a:cxnSpLocks/>
          </p:cNvCxnSpPr>
          <p:nvPr/>
        </p:nvCxnSpPr>
        <p:spPr>
          <a:xfrm flipV="1">
            <a:off x="2179251" y="5340663"/>
            <a:ext cx="1809564" cy="294732"/>
          </a:xfrm>
          <a:prstGeom prst="bentConnector3">
            <a:avLst>
              <a:gd name="adj1" fmla="val 15109"/>
            </a:avLst>
          </a:prstGeom>
          <a:ln w="127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9" name="フローチャート: 結合子 1078">
            <a:extLst>
              <a:ext uri="{FF2B5EF4-FFF2-40B4-BE49-F238E27FC236}">
                <a16:creationId xmlns:a16="http://schemas.microsoft.com/office/drawing/2014/main" id="{3BB1D868-564F-4071-B7A8-B3458DF0D97B}"/>
              </a:ext>
            </a:extLst>
          </p:cNvPr>
          <p:cNvSpPr/>
          <p:nvPr/>
        </p:nvSpPr>
        <p:spPr>
          <a:xfrm>
            <a:off x="3968927" y="5319776"/>
            <a:ext cx="194000" cy="189697"/>
          </a:xfrm>
          <a:prstGeom prst="flowChartConnector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AF395819-BA3E-4C79-A15F-E1EA83831AA6}"/>
              </a:ext>
            </a:extLst>
          </p:cNvPr>
          <p:cNvGrpSpPr/>
          <p:nvPr/>
        </p:nvGrpSpPr>
        <p:grpSpPr>
          <a:xfrm>
            <a:off x="3215920" y="5309790"/>
            <a:ext cx="988706" cy="430322"/>
            <a:chOff x="3269741" y="5310537"/>
            <a:chExt cx="988706" cy="430322"/>
          </a:xfrm>
        </p:grpSpPr>
        <p:sp>
          <p:nvSpPr>
            <p:cNvPr id="315" name="テキスト ボックス 314">
              <a:extLst>
                <a:ext uri="{FF2B5EF4-FFF2-40B4-BE49-F238E27FC236}">
                  <a16:creationId xmlns:a16="http://schemas.microsoft.com/office/drawing/2014/main" id="{F642EB24-2ADE-488B-9A92-3E6A32A97271}"/>
                </a:ext>
              </a:extLst>
            </p:cNvPr>
            <p:cNvSpPr txBox="1"/>
            <p:nvPr/>
          </p:nvSpPr>
          <p:spPr>
            <a:xfrm>
              <a:off x="3423044" y="5463860"/>
              <a:ext cx="82744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200" b="1" dirty="0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OK</a:t>
              </a:r>
              <a:r>
                <a:rPr lang="ja-JP" altLang="en-US" sz="1200" b="1" dirty="0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！</a:t>
              </a:r>
            </a:p>
          </p:txBody>
        </p:sp>
        <p:sp>
          <p:nvSpPr>
            <p:cNvPr id="316" name="テキスト ボックス 315">
              <a:extLst>
                <a:ext uri="{FF2B5EF4-FFF2-40B4-BE49-F238E27FC236}">
                  <a16:creationId xmlns:a16="http://schemas.microsoft.com/office/drawing/2014/main" id="{CCD9346E-9FAA-4C9F-9BE0-545398130CCD}"/>
                </a:ext>
              </a:extLst>
            </p:cNvPr>
            <p:cNvSpPr txBox="1"/>
            <p:nvPr/>
          </p:nvSpPr>
          <p:spPr>
            <a:xfrm>
              <a:off x="3269741" y="5310537"/>
              <a:ext cx="98870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b="1" dirty="0">
                  <a:solidFill>
                    <a:srgbClr val="231F20"/>
                  </a:solidFill>
                  <a:latin typeface="+mj-ea"/>
                  <a:ea typeface="+mj-ea"/>
                  <a:cs typeface="Microsoft JhengHei Light"/>
                </a:rPr>
                <a:t>ログイン</a:t>
              </a:r>
              <a:endParaRPr lang="ja-JP" altLang="en-US" sz="800" b="1" dirty="0">
                <a:latin typeface="+mj-ea"/>
                <a:ea typeface="+mj-ea"/>
              </a:endParaRPr>
            </a:p>
          </p:txBody>
        </p:sp>
      </p:grpSp>
      <p:sp>
        <p:nvSpPr>
          <p:cNvPr id="1082" name="乗算記号 1081">
            <a:extLst>
              <a:ext uri="{FF2B5EF4-FFF2-40B4-BE49-F238E27FC236}">
                <a16:creationId xmlns:a16="http://schemas.microsoft.com/office/drawing/2014/main" id="{DECAF816-3F74-4AEC-8976-6BDE4B86DB0B}"/>
              </a:ext>
            </a:extLst>
          </p:cNvPr>
          <p:cNvSpPr/>
          <p:nvPr/>
        </p:nvSpPr>
        <p:spPr>
          <a:xfrm>
            <a:off x="3822460" y="5015601"/>
            <a:ext cx="351129" cy="332468"/>
          </a:xfrm>
          <a:prstGeom prst="mathMultiply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1D8D5162-5BD5-477F-BDF7-90379357B1DA}"/>
              </a:ext>
            </a:extLst>
          </p:cNvPr>
          <p:cNvGrpSpPr/>
          <p:nvPr/>
        </p:nvGrpSpPr>
        <p:grpSpPr>
          <a:xfrm>
            <a:off x="3206192" y="4813491"/>
            <a:ext cx="988706" cy="436373"/>
            <a:chOff x="1965024" y="6936081"/>
            <a:chExt cx="988706" cy="436373"/>
          </a:xfrm>
        </p:grpSpPr>
        <p:sp>
          <p:nvSpPr>
            <p:cNvPr id="374" name="テキスト ボックス 373">
              <a:extLst>
                <a:ext uri="{FF2B5EF4-FFF2-40B4-BE49-F238E27FC236}">
                  <a16:creationId xmlns:a16="http://schemas.microsoft.com/office/drawing/2014/main" id="{47A1964E-233C-4687-BB99-EBD67731C478}"/>
                </a:ext>
              </a:extLst>
            </p:cNvPr>
            <p:cNvSpPr txBox="1"/>
            <p:nvPr/>
          </p:nvSpPr>
          <p:spPr>
            <a:xfrm>
              <a:off x="2089681" y="7095455"/>
              <a:ext cx="82744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200" b="1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NG</a:t>
              </a:r>
              <a:r>
                <a:rPr lang="ja-JP" altLang="en-US" sz="1200" b="1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！</a:t>
              </a:r>
            </a:p>
          </p:txBody>
        </p:sp>
        <p:sp>
          <p:nvSpPr>
            <p:cNvPr id="375" name="テキスト ボックス 374">
              <a:extLst>
                <a:ext uri="{FF2B5EF4-FFF2-40B4-BE49-F238E27FC236}">
                  <a16:creationId xmlns:a16="http://schemas.microsoft.com/office/drawing/2014/main" id="{A262CB36-D395-44D5-A2E0-8DD962EC4E8F}"/>
                </a:ext>
              </a:extLst>
            </p:cNvPr>
            <p:cNvSpPr txBox="1"/>
            <p:nvPr/>
          </p:nvSpPr>
          <p:spPr>
            <a:xfrm>
              <a:off x="1965024" y="6936081"/>
              <a:ext cx="98870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b="1" dirty="0">
                  <a:solidFill>
                    <a:srgbClr val="231F20"/>
                  </a:solidFill>
                  <a:latin typeface="+mj-ea"/>
                  <a:ea typeface="+mj-ea"/>
                  <a:cs typeface="Microsoft JhengHei Light"/>
                </a:rPr>
                <a:t>ログイン</a:t>
              </a:r>
              <a:endParaRPr lang="ja-JP" altLang="en-US" sz="800" b="1" dirty="0">
                <a:latin typeface="+mj-ea"/>
                <a:ea typeface="+mj-ea"/>
              </a:endParaRPr>
            </a:p>
          </p:txBody>
        </p:sp>
      </p:grpSp>
      <p:sp>
        <p:nvSpPr>
          <p:cNvPr id="393" name="object 54">
            <a:extLst>
              <a:ext uri="{FF2B5EF4-FFF2-40B4-BE49-F238E27FC236}">
                <a16:creationId xmlns:a16="http://schemas.microsoft.com/office/drawing/2014/main" id="{77D4ABE0-949B-4D7E-8FFB-FF2250BBFB1E}"/>
              </a:ext>
            </a:extLst>
          </p:cNvPr>
          <p:cNvSpPr/>
          <p:nvPr/>
        </p:nvSpPr>
        <p:spPr>
          <a:xfrm>
            <a:off x="388051" y="9290092"/>
            <a:ext cx="6997065" cy="0"/>
          </a:xfrm>
          <a:custGeom>
            <a:avLst/>
            <a:gdLst/>
            <a:ahLst/>
            <a:cxnLst/>
            <a:rect l="l" t="t" r="r" b="b"/>
            <a:pathLst>
              <a:path w="6997065">
                <a:moveTo>
                  <a:pt x="0" y="0"/>
                </a:moveTo>
                <a:lnTo>
                  <a:pt x="6997052" y="0"/>
                </a:lnTo>
              </a:path>
            </a:pathLst>
          </a:custGeom>
          <a:ln w="126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4" name="object 55">
            <a:extLst>
              <a:ext uri="{FF2B5EF4-FFF2-40B4-BE49-F238E27FC236}">
                <a16:creationId xmlns:a16="http://schemas.microsoft.com/office/drawing/2014/main" id="{67E6B106-5158-405A-8506-15B4543D5B01}"/>
              </a:ext>
            </a:extLst>
          </p:cNvPr>
          <p:cNvSpPr/>
          <p:nvPr/>
        </p:nvSpPr>
        <p:spPr>
          <a:xfrm>
            <a:off x="2910724" y="9292524"/>
            <a:ext cx="0" cy="1231900"/>
          </a:xfrm>
          <a:custGeom>
            <a:avLst/>
            <a:gdLst/>
            <a:ahLst/>
            <a:cxnLst/>
            <a:rect l="l" t="t" r="r" b="b"/>
            <a:pathLst>
              <a:path h="1231900">
                <a:moveTo>
                  <a:pt x="0" y="0"/>
                </a:moveTo>
                <a:lnTo>
                  <a:pt x="0" y="123176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9" name="object 247">
            <a:extLst>
              <a:ext uri="{FF2B5EF4-FFF2-40B4-BE49-F238E27FC236}">
                <a16:creationId xmlns:a16="http://schemas.microsoft.com/office/drawing/2014/main" id="{158EA1EC-848F-44B6-BC31-213BCADCE1B9}"/>
              </a:ext>
            </a:extLst>
          </p:cNvPr>
          <p:cNvSpPr txBox="1"/>
          <p:nvPr/>
        </p:nvSpPr>
        <p:spPr>
          <a:xfrm>
            <a:off x="3002676" y="9358789"/>
            <a:ext cx="7258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spc="-15" dirty="0">
                <a:solidFill>
                  <a:srgbClr val="231F20"/>
                </a:solidFill>
                <a:latin typeface="Microsoft JhengHei Light"/>
                <a:cs typeface="Microsoft JhengHei Light"/>
              </a:rPr>
              <a:t>お</a:t>
            </a:r>
            <a:r>
              <a:rPr sz="800" b="0" spc="-25" dirty="0">
                <a:solidFill>
                  <a:srgbClr val="231F20"/>
                </a:solidFill>
                <a:latin typeface="Microsoft JhengHei Light"/>
                <a:cs typeface="Microsoft JhengHei Light"/>
              </a:rPr>
              <a:t>問い</a:t>
            </a:r>
            <a:r>
              <a:rPr sz="800" b="0" spc="-15" dirty="0">
                <a:solidFill>
                  <a:srgbClr val="231F20"/>
                </a:solidFill>
                <a:latin typeface="Microsoft JhengHei Light"/>
                <a:cs typeface="Microsoft JhengHei Light"/>
              </a:rPr>
              <a:t>合わ</a:t>
            </a:r>
            <a:r>
              <a:rPr sz="800" b="0" spc="-10" dirty="0">
                <a:solidFill>
                  <a:srgbClr val="231F20"/>
                </a:solidFill>
                <a:latin typeface="Microsoft JhengHei Light"/>
                <a:cs typeface="Microsoft JhengHei Light"/>
              </a:rPr>
              <a:t>せ</a:t>
            </a:r>
            <a:r>
              <a:rPr sz="800" b="0" dirty="0">
                <a:solidFill>
                  <a:srgbClr val="231F20"/>
                </a:solidFill>
                <a:latin typeface="Microsoft JhengHei Light"/>
                <a:cs typeface="Microsoft JhengHei Light"/>
              </a:rPr>
              <a:t>先</a:t>
            </a:r>
            <a:endParaRPr sz="800" dirty="0">
              <a:latin typeface="Microsoft JhengHei Light"/>
              <a:cs typeface="Microsoft JhengHei Light"/>
            </a:endParaRPr>
          </a:p>
        </p:txBody>
      </p:sp>
      <p:pic>
        <p:nvPicPr>
          <p:cNvPr id="410" name="Picture 2" descr="アイコン&#10;&#10;自動的に生成された説明">
            <a:extLst>
              <a:ext uri="{FF2B5EF4-FFF2-40B4-BE49-F238E27FC236}">
                <a16:creationId xmlns:a16="http://schemas.microsoft.com/office/drawing/2014/main" id="{37535DC0-8C6A-4A83-9F6D-B081E7F46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0" y="4987977"/>
            <a:ext cx="586543" cy="586543"/>
          </a:xfrm>
          <a:prstGeom prst="rect">
            <a:avLst/>
          </a:prstGeom>
          <a:noFill/>
        </p:spPr>
      </p:pic>
      <p:sp>
        <p:nvSpPr>
          <p:cNvPr id="419" name="正方形/長方形 418">
            <a:extLst>
              <a:ext uri="{FF2B5EF4-FFF2-40B4-BE49-F238E27FC236}">
                <a16:creationId xmlns:a16="http://schemas.microsoft.com/office/drawing/2014/main" id="{32C4B6DA-0011-4680-9873-A1C7B1389A0A}"/>
              </a:ext>
            </a:extLst>
          </p:cNvPr>
          <p:cNvSpPr/>
          <p:nvPr/>
        </p:nvSpPr>
        <p:spPr>
          <a:xfrm>
            <a:off x="2016175" y="8561021"/>
            <a:ext cx="5357762" cy="685132"/>
          </a:xfrm>
          <a:prstGeom prst="rect">
            <a:avLst/>
          </a:prstGeom>
          <a:solidFill>
            <a:srgbClr val="D1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￥○○○</a:t>
            </a:r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</a:t>
            </a:r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-/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○ユーザー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リース契約についてもご相談承ります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object 3">
            <a:extLst>
              <a:ext uri="{FF2B5EF4-FFF2-40B4-BE49-F238E27FC236}">
                <a16:creationId xmlns:a16="http://schemas.microsoft.com/office/drawing/2014/main" id="{DD23693A-B125-0B75-44E0-740B62006579}"/>
              </a:ext>
            </a:extLst>
          </p:cNvPr>
          <p:cNvSpPr/>
          <p:nvPr/>
        </p:nvSpPr>
        <p:spPr>
          <a:xfrm>
            <a:off x="399541" y="601873"/>
            <a:ext cx="6984365" cy="288290"/>
          </a:xfrm>
          <a:custGeom>
            <a:avLst/>
            <a:gdLst/>
            <a:ahLst/>
            <a:cxnLst/>
            <a:rect l="l" t="t" r="r" b="b"/>
            <a:pathLst>
              <a:path w="6984365" h="288290">
                <a:moveTo>
                  <a:pt x="6984047" y="0"/>
                </a:moveTo>
                <a:lnTo>
                  <a:pt x="0" y="0"/>
                </a:lnTo>
                <a:lnTo>
                  <a:pt x="0" y="287997"/>
                </a:lnTo>
                <a:lnTo>
                  <a:pt x="6984047" y="287997"/>
                </a:lnTo>
                <a:lnTo>
                  <a:pt x="6984047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pPr algn="ctr"/>
            <a:endParaRPr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1A7624F-6814-C7FA-86CF-30450D5A2CEC}"/>
              </a:ext>
            </a:extLst>
          </p:cNvPr>
          <p:cNvSpPr txBox="1"/>
          <p:nvPr/>
        </p:nvSpPr>
        <p:spPr>
          <a:xfrm>
            <a:off x="910940" y="592781"/>
            <a:ext cx="58230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個人情報保護法改正により、被害外発生時の影響拡大</a:t>
            </a:r>
            <a:endParaRPr lang="ja-JP" altLang="en-US" sz="1600" dirty="0"/>
          </a:p>
        </p:txBody>
      </p:sp>
      <p:grpSp>
        <p:nvGrpSpPr>
          <p:cNvPr id="115" name="object 70">
            <a:extLst>
              <a:ext uri="{FF2B5EF4-FFF2-40B4-BE49-F238E27FC236}">
                <a16:creationId xmlns:a16="http://schemas.microsoft.com/office/drawing/2014/main" id="{7CB4CEF4-5BD2-2A20-165E-F1F4FFD33651}"/>
              </a:ext>
            </a:extLst>
          </p:cNvPr>
          <p:cNvGrpSpPr/>
          <p:nvPr/>
        </p:nvGrpSpPr>
        <p:grpSpPr>
          <a:xfrm>
            <a:off x="294980" y="218803"/>
            <a:ext cx="434340" cy="309880"/>
            <a:chOff x="393396" y="314450"/>
            <a:chExt cx="434340" cy="309880"/>
          </a:xfrm>
        </p:grpSpPr>
        <p:sp>
          <p:nvSpPr>
            <p:cNvPr id="116" name="object 71">
              <a:extLst>
                <a:ext uri="{FF2B5EF4-FFF2-40B4-BE49-F238E27FC236}">
                  <a16:creationId xmlns:a16="http://schemas.microsoft.com/office/drawing/2014/main" id="{CBDDD340-B122-F625-5FC4-797E047D01FA}"/>
                </a:ext>
              </a:extLst>
            </p:cNvPr>
            <p:cNvSpPr/>
            <p:nvPr/>
          </p:nvSpPr>
          <p:spPr>
            <a:xfrm>
              <a:off x="393407" y="314451"/>
              <a:ext cx="434340" cy="309880"/>
            </a:xfrm>
            <a:custGeom>
              <a:avLst/>
              <a:gdLst/>
              <a:ahLst/>
              <a:cxnLst/>
              <a:rect l="l" t="t" r="r" b="b"/>
              <a:pathLst>
                <a:path w="434340" h="309880">
                  <a:moveTo>
                    <a:pt x="123012" y="114503"/>
                  </a:moveTo>
                  <a:lnTo>
                    <a:pt x="0" y="114503"/>
                  </a:lnTo>
                  <a:lnTo>
                    <a:pt x="0" y="195351"/>
                  </a:lnTo>
                  <a:lnTo>
                    <a:pt x="123012" y="195351"/>
                  </a:lnTo>
                  <a:lnTo>
                    <a:pt x="123012" y="114503"/>
                  </a:lnTo>
                  <a:close/>
                </a:path>
                <a:path w="434340" h="309880">
                  <a:moveTo>
                    <a:pt x="277291" y="229006"/>
                  </a:moveTo>
                  <a:lnTo>
                    <a:pt x="156616" y="229006"/>
                  </a:lnTo>
                  <a:lnTo>
                    <a:pt x="156616" y="309816"/>
                  </a:lnTo>
                  <a:lnTo>
                    <a:pt x="277291" y="309816"/>
                  </a:lnTo>
                  <a:lnTo>
                    <a:pt x="277291" y="229006"/>
                  </a:lnTo>
                  <a:close/>
                </a:path>
                <a:path w="434340" h="309880">
                  <a:moveTo>
                    <a:pt x="277291" y="0"/>
                  </a:moveTo>
                  <a:lnTo>
                    <a:pt x="156616" y="0"/>
                  </a:lnTo>
                  <a:lnTo>
                    <a:pt x="156616" y="80835"/>
                  </a:lnTo>
                  <a:lnTo>
                    <a:pt x="277291" y="80835"/>
                  </a:lnTo>
                  <a:lnTo>
                    <a:pt x="277291" y="0"/>
                  </a:lnTo>
                  <a:close/>
                </a:path>
                <a:path w="434340" h="309880">
                  <a:moveTo>
                    <a:pt x="434263" y="114503"/>
                  </a:moveTo>
                  <a:lnTo>
                    <a:pt x="310896" y="114503"/>
                  </a:lnTo>
                  <a:lnTo>
                    <a:pt x="310896" y="195351"/>
                  </a:lnTo>
                  <a:lnTo>
                    <a:pt x="434263" y="195351"/>
                  </a:lnTo>
                  <a:lnTo>
                    <a:pt x="434263" y="114503"/>
                  </a:lnTo>
                  <a:close/>
                </a:path>
              </a:pathLst>
            </a:custGeom>
            <a:solidFill>
              <a:srgbClr val="EE312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17" name="object 72">
              <a:extLst>
                <a:ext uri="{FF2B5EF4-FFF2-40B4-BE49-F238E27FC236}">
                  <a16:creationId xmlns:a16="http://schemas.microsoft.com/office/drawing/2014/main" id="{9DC0BDE5-7323-375E-3F08-53D2D7BA899B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93402" y="543457"/>
              <a:ext cx="123012" cy="80810"/>
            </a:xfrm>
            <a:prstGeom prst="rect">
              <a:avLst/>
            </a:prstGeom>
          </p:spPr>
        </p:pic>
        <p:pic>
          <p:nvPicPr>
            <p:cNvPr id="118" name="object 73">
              <a:extLst>
                <a:ext uri="{FF2B5EF4-FFF2-40B4-BE49-F238E27FC236}">
                  <a16:creationId xmlns:a16="http://schemas.microsoft.com/office/drawing/2014/main" id="{B85328E4-224C-DF8F-4D00-A66DEBB4D08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3396" y="314453"/>
              <a:ext cx="123012" cy="80835"/>
            </a:xfrm>
            <a:prstGeom prst="rect">
              <a:avLst/>
            </a:prstGeom>
          </p:spPr>
        </p:pic>
        <p:pic>
          <p:nvPicPr>
            <p:cNvPr id="119" name="object 74">
              <a:extLst>
                <a:ext uri="{FF2B5EF4-FFF2-40B4-BE49-F238E27FC236}">
                  <a16:creationId xmlns:a16="http://schemas.microsoft.com/office/drawing/2014/main" id="{87B68FFA-8AEC-3F96-15B2-F73723559D27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04302" y="314450"/>
              <a:ext cx="123367" cy="80835"/>
            </a:xfrm>
            <a:prstGeom prst="rect">
              <a:avLst/>
            </a:prstGeom>
          </p:spPr>
        </p:pic>
        <p:pic>
          <p:nvPicPr>
            <p:cNvPr id="120" name="object 75">
              <a:extLst>
                <a:ext uri="{FF2B5EF4-FFF2-40B4-BE49-F238E27FC236}">
                  <a16:creationId xmlns:a16="http://schemas.microsoft.com/office/drawing/2014/main" id="{0CFC2B38-1C03-9B5F-9E8D-544DFCE8FFB6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4295" y="543453"/>
              <a:ext cx="123380" cy="80810"/>
            </a:xfrm>
            <a:prstGeom prst="rect">
              <a:avLst/>
            </a:prstGeom>
          </p:spPr>
        </p:pic>
      </p:grp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50743E76-377B-1B11-7731-4CCC5F59EE43}"/>
              </a:ext>
            </a:extLst>
          </p:cNvPr>
          <p:cNvSpPr txBox="1"/>
          <p:nvPr/>
        </p:nvSpPr>
        <p:spPr>
          <a:xfrm>
            <a:off x="761538" y="-2265"/>
            <a:ext cx="4250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>
                <a:ea typeface="+mj-ea"/>
              </a:rPr>
              <a:t>FortiGate</a:t>
            </a:r>
            <a:endParaRPr lang="ja-JP" altLang="en-US" sz="4000" dirty="0"/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6076BED3-7199-F0AE-73D2-510CAD1AA0CA}"/>
              </a:ext>
            </a:extLst>
          </p:cNvPr>
          <p:cNvSpPr txBox="1"/>
          <p:nvPr/>
        </p:nvSpPr>
        <p:spPr>
          <a:xfrm>
            <a:off x="2819400" y="192385"/>
            <a:ext cx="5247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ファイアウォールあんしんパック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228C781C-FE5E-4A77-9E12-C67DA44603C8}"/>
              </a:ext>
            </a:extLst>
          </p:cNvPr>
          <p:cNvSpPr/>
          <p:nvPr/>
        </p:nvSpPr>
        <p:spPr>
          <a:xfrm>
            <a:off x="397289" y="8561410"/>
            <a:ext cx="2201415" cy="684742"/>
          </a:xfrm>
          <a:prstGeom prst="rect">
            <a:avLst/>
          </a:prstGeom>
          <a:solidFill>
            <a:srgbClr val="D93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FortiGate</a:t>
            </a: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あんしん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パック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（本体含む）</a:t>
            </a: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0563FA64-1DC5-7F90-F5B0-16687893FCCE}"/>
              </a:ext>
            </a:extLst>
          </p:cNvPr>
          <p:cNvSpPr/>
          <p:nvPr/>
        </p:nvSpPr>
        <p:spPr>
          <a:xfrm>
            <a:off x="304800" y="9506109"/>
            <a:ext cx="2387671" cy="1024902"/>
          </a:xfrm>
          <a:prstGeom prst="rect">
            <a:avLst/>
          </a:prstGeom>
          <a:solidFill>
            <a:srgbClr val="D93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販売店様情報</a:t>
            </a:r>
          </a:p>
        </p:txBody>
      </p:sp>
      <p:graphicFrame>
        <p:nvGraphicFramePr>
          <p:cNvPr id="41" name="表 40">
            <a:extLst>
              <a:ext uri="{FF2B5EF4-FFF2-40B4-BE49-F238E27FC236}">
                <a16:creationId xmlns:a16="http://schemas.microsoft.com/office/drawing/2014/main" id="{28440398-CA51-8309-D701-5800B8BE0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733746"/>
              </p:ext>
            </p:extLst>
          </p:nvPr>
        </p:nvGraphicFramePr>
        <p:xfrm>
          <a:off x="428017" y="1016732"/>
          <a:ext cx="7058762" cy="142358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794840">
                  <a:extLst>
                    <a:ext uri="{9D8B030D-6E8A-4147-A177-3AD203B41FA5}">
                      <a16:colId xmlns:a16="http://schemas.microsoft.com/office/drawing/2014/main" val="926008874"/>
                    </a:ext>
                  </a:extLst>
                </a:gridCol>
                <a:gridCol w="2131961">
                  <a:extLst>
                    <a:ext uri="{9D8B030D-6E8A-4147-A177-3AD203B41FA5}">
                      <a16:colId xmlns:a16="http://schemas.microsoft.com/office/drawing/2014/main" val="3527582575"/>
                    </a:ext>
                  </a:extLst>
                </a:gridCol>
                <a:gridCol w="2131961">
                  <a:extLst>
                    <a:ext uri="{9D8B030D-6E8A-4147-A177-3AD203B41FA5}">
                      <a16:colId xmlns:a16="http://schemas.microsoft.com/office/drawing/2014/main" val="1231164013"/>
                    </a:ext>
                  </a:extLst>
                </a:gridCol>
              </a:tblGrid>
              <a:tr h="393052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改正前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改正後</a:t>
                      </a:r>
                      <a:b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月施行）</a:t>
                      </a:r>
                      <a:endParaRPr lang="ja-JP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07729"/>
                  </a:ext>
                </a:extLst>
              </a:tr>
              <a:tr h="5764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漏えいなどで個人の権利利益を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害する恐れがある場合、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委員会への報告及び本人への通知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努力義務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義務</a:t>
                      </a:r>
                      <a:endParaRPr lang="ja-JP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97005"/>
                  </a:ext>
                </a:extLst>
              </a:tr>
              <a:tr h="42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命令違反等の法人罰金上限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億円以下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210677"/>
                  </a:ext>
                </a:extLst>
              </a:tr>
            </a:tbl>
          </a:graphicData>
        </a:graphic>
      </p:graphicFrame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BF7629B-84EA-110B-80DA-5351B8281B2B}"/>
              </a:ext>
            </a:extLst>
          </p:cNvPr>
          <p:cNvSpPr txBox="1"/>
          <p:nvPr/>
        </p:nvSpPr>
        <p:spPr>
          <a:xfrm>
            <a:off x="234761" y="2915161"/>
            <a:ext cx="50849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①要配慮個人情報が含まれる漏えい（健康診断情報、病歴等）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②財産被害が生じる恐れがある漏えい（クレジットカード情報）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③不正目的をもって行われた漏えい（不正アクセス、ハッキング）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④個人データに係る数が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人を超える漏えい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692380B-2E3D-A33B-C0F1-AF6622430664}"/>
              </a:ext>
            </a:extLst>
          </p:cNvPr>
          <p:cNvSpPr txBox="1"/>
          <p:nvPr/>
        </p:nvSpPr>
        <p:spPr>
          <a:xfrm>
            <a:off x="60841" y="2495123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「情報漏えい発生時の義務化」と「罰則の強化」</a:t>
            </a:r>
            <a:endParaRPr lang="en-US" altLang="ja-JP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矢印: 右 43">
            <a:extLst>
              <a:ext uri="{FF2B5EF4-FFF2-40B4-BE49-F238E27FC236}">
                <a16:creationId xmlns:a16="http://schemas.microsoft.com/office/drawing/2014/main" id="{980CC5E9-5CF4-8C8C-0A77-E6617D069A45}"/>
              </a:ext>
            </a:extLst>
          </p:cNvPr>
          <p:cNvSpPr/>
          <p:nvPr/>
        </p:nvSpPr>
        <p:spPr>
          <a:xfrm>
            <a:off x="5121400" y="1536989"/>
            <a:ext cx="609600" cy="3693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右 44">
            <a:extLst>
              <a:ext uri="{FF2B5EF4-FFF2-40B4-BE49-F238E27FC236}">
                <a16:creationId xmlns:a16="http://schemas.microsoft.com/office/drawing/2014/main" id="{EA341549-CF3A-5CB6-7D84-F00861A3DBC4}"/>
              </a:ext>
            </a:extLst>
          </p:cNvPr>
          <p:cNvSpPr/>
          <p:nvPr/>
        </p:nvSpPr>
        <p:spPr>
          <a:xfrm>
            <a:off x="5121400" y="2009537"/>
            <a:ext cx="609600" cy="3693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2A23F71-35CC-3CE0-DE78-8ED6B53CFCD2}"/>
              </a:ext>
            </a:extLst>
          </p:cNvPr>
          <p:cNvSpPr/>
          <p:nvPr/>
        </p:nvSpPr>
        <p:spPr>
          <a:xfrm>
            <a:off x="4477720" y="2886995"/>
            <a:ext cx="1420672" cy="9132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「漏えい等」には</a:t>
            </a:r>
            <a:endParaRPr kumimoji="1"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個人データの滅失</a:t>
            </a:r>
            <a:endParaRPr kumimoji="1"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既存も含む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4929030-72CD-FF91-1A79-9DEC17B445A7}"/>
              </a:ext>
            </a:extLst>
          </p:cNvPr>
          <p:cNvSpPr/>
          <p:nvPr/>
        </p:nvSpPr>
        <p:spPr>
          <a:xfrm>
            <a:off x="6119531" y="2886995"/>
            <a:ext cx="1420672" cy="9132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「漏えい」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してなくても「おそれがある」だけで対象となる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object 255">
            <a:extLst>
              <a:ext uri="{FF2B5EF4-FFF2-40B4-BE49-F238E27FC236}">
                <a16:creationId xmlns:a16="http://schemas.microsoft.com/office/drawing/2014/main" id="{80D8819E-6677-7A1F-2D8B-70A45CE8130E}"/>
              </a:ext>
            </a:extLst>
          </p:cNvPr>
          <p:cNvSpPr txBox="1"/>
          <p:nvPr/>
        </p:nvSpPr>
        <p:spPr>
          <a:xfrm>
            <a:off x="381541" y="6618803"/>
            <a:ext cx="3628390" cy="3238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ja-JP" altLang="en-US" sz="800" spc="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ファイアウォールの機能で社外からアクセスできるサーバを制限します。</a:t>
            </a:r>
            <a:endParaRPr lang="en-US" altLang="ja-JP" sz="800" spc="5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icrosoft JhengHei Light"/>
            </a:endParaRPr>
          </a:p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ja-JP" altLang="en-US" sz="800" spc="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icrosoft JhengHei Light"/>
              </a:rPr>
              <a:t>不正アクセスを防止します。</a:t>
            </a:r>
            <a:endParaRPr sz="800" dirty="0">
              <a:latin typeface="游ゴシック" panose="020B0400000000000000" pitchFamily="50" charset="-128"/>
              <a:ea typeface="游ゴシック" panose="020B0400000000000000" pitchFamily="50" charset="-128"/>
              <a:cs typeface="Microsoft JhengHei Light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28031DD-B195-C818-5A26-A167C70EBFF4}"/>
              </a:ext>
            </a:extLst>
          </p:cNvPr>
          <p:cNvSpPr/>
          <p:nvPr/>
        </p:nvSpPr>
        <p:spPr>
          <a:xfrm>
            <a:off x="4109837" y="6632770"/>
            <a:ext cx="3345505" cy="18622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Picture 2" descr="Server, center, data">
            <a:extLst>
              <a:ext uri="{FF2B5EF4-FFF2-40B4-BE49-F238E27FC236}">
                <a16:creationId xmlns:a16="http://schemas.microsoft.com/office/drawing/2014/main" id="{4469313B-A4EB-85B4-4CD0-7E59AE157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58" y="7731153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erver, center, data">
            <a:extLst>
              <a:ext uri="{FF2B5EF4-FFF2-40B4-BE49-F238E27FC236}">
                <a16:creationId xmlns:a16="http://schemas.microsoft.com/office/drawing/2014/main" id="{0F97D07C-770E-5A94-44AD-BE5B3E93F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98" y="7220251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erver, center, data">
            <a:extLst>
              <a:ext uri="{FF2B5EF4-FFF2-40B4-BE49-F238E27FC236}">
                <a16:creationId xmlns:a16="http://schemas.microsoft.com/office/drawing/2014/main" id="{CC71CB7C-A8CB-C92A-97B1-B4341FE82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98" y="6694339"/>
            <a:ext cx="794006" cy="71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ortiGate 40F Firewall on sale at Corporate Armor! - Corporate Armor">
            <a:extLst>
              <a:ext uri="{FF2B5EF4-FFF2-40B4-BE49-F238E27FC236}">
                <a16:creationId xmlns:a16="http://schemas.microsoft.com/office/drawing/2014/main" id="{BCBC2805-6E14-F32A-45AF-61163076A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434" b="89623" l="7200" r="92400">
                        <a14:foregroundMark x1="16500" y1="58805" x2="16500" y2="58805"/>
                        <a14:foregroundMark x1="16000" y1="55346" x2="40700" y2="57547"/>
                        <a14:foregroundMark x1="7200" y1="42767" x2="9300" y2="54403"/>
                        <a14:foregroundMark x1="10700" y1="43082" x2="17600" y2="48742"/>
                        <a14:foregroundMark x1="9300" y1="52830" x2="16500" y2="53774"/>
                        <a14:foregroundMark x1="26000" y1="22956" x2="73700" y2="35535"/>
                        <a14:foregroundMark x1="64000" y1="27987" x2="69400" y2="33019"/>
                        <a14:foregroundMark x1="43100" y1="25157" x2="32300" y2="24214"/>
                        <a14:foregroundMark x1="81800" y1="66038" x2="88000" y2="51572"/>
                        <a14:foregroundMark x1="83800" y1="74528" x2="81300" y2="86164"/>
                        <a14:foregroundMark x1="84900" y1="41824" x2="89900" y2="46226"/>
                        <a14:foregroundMark x1="87000" y1="38050" x2="90400" y2="48742"/>
                        <a14:foregroundMark x1="85900" y1="33333" x2="90300" y2="50314"/>
                        <a14:foregroundMark x1="87400" y1="38050" x2="87400" y2="38050"/>
                        <a14:foregroundMark x1="87700" y1="38365" x2="88200" y2="39937"/>
                        <a14:foregroundMark x1="88200" y1="39937" x2="88200" y2="39937"/>
                        <a14:foregroundMark x1="89700" y1="39937" x2="89700" y2="39937"/>
                        <a14:foregroundMark x1="89700" y1="39937" x2="89700" y2="39937"/>
                        <a14:foregroundMark x1="90000" y1="37736" x2="90000" y2="37736"/>
                        <a14:foregroundMark x1="90700" y1="35535" x2="90700" y2="35535"/>
                        <a14:foregroundMark x1="91000" y1="34277" x2="91000" y2="34277"/>
                        <a14:foregroundMark x1="91100" y1="33333" x2="91100" y2="33333"/>
                        <a14:foregroundMark x1="91100" y1="32704" x2="91100" y2="32704"/>
                        <a14:foregroundMark x1="92400" y1="29245" x2="92400" y2="29245"/>
                        <a14:foregroundMark x1="92400" y1="29245" x2="92400" y2="29245"/>
                        <a14:foregroundMark x1="19200" y1="43711" x2="19200" y2="43711"/>
                        <a14:foregroundMark x1="18800" y1="43711" x2="18800" y2="437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898" y="7384537"/>
            <a:ext cx="1240245" cy="39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コネクタ: カギ線 8">
            <a:extLst>
              <a:ext uri="{FF2B5EF4-FFF2-40B4-BE49-F238E27FC236}">
                <a16:creationId xmlns:a16="http://schemas.microsoft.com/office/drawing/2014/main" id="{8E1F10CB-FB16-EFD6-895B-BC83E406DBCF}"/>
              </a:ext>
            </a:extLst>
          </p:cNvPr>
          <p:cNvCxnSpPr>
            <a:cxnSpLocks/>
            <a:stCxn id="5" idx="1"/>
            <a:endCxn id="7" idx="1"/>
          </p:cNvCxnSpPr>
          <p:nvPr/>
        </p:nvCxnSpPr>
        <p:spPr>
          <a:xfrm rot="10800000">
            <a:off x="6610598" y="7051271"/>
            <a:ext cx="2960" cy="1036814"/>
          </a:xfrm>
          <a:prstGeom prst="bentConnector3">
            <a:avLst>
              <a:gd name="adj1" fmla="val 29520845"/>
            </a:avLst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4E35EB9-36CC-F799-5145-5FF0C1D62860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 flipV="1">
            <a:off x="5314143" y="7577183"/>
            <a:ext cx="1296455" cy="3617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E36151-57C9-4871-CE9A-4B21E3CEEB09}"/>
              </a:ext>
            </a:extLst>
          </p:cNvPr>
          <p:cNvSpPr txBox="1"/>
          <p:nvPr/>
        </p:nvSpPr>
        <p:spPr>
          <a:xfrm>
            <a:off x="4074786" y="7640860"/>
            <a:ext cx="10977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ea typeface="+mj-ea"/>
              </a:rPr>
              <a:t>FortiGate</a:t>
            </a:r>
            <a:endParaRPr lang="ja-JP" altLang="en-US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5F55F4-C65B-5901-B3DA-5DAA6D77A9DE}"/>
              </a:ext>
            </a:extLst>
          </p:cNvPr>
          <p:cNvSpPr txBox="1"/>
          <p:nvPr/>
        </p:nvSpPr>
        <p:spPr>
          <a:xfrm>
            <a:off x="4799191" y="6706828"/>
            <a:ext cx="10977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社内環境</a:t>
            </a:r>
          </a:p>
        </p:txBody>
      </p:sp>
      <p:pic>
        <p:nvPicPr>
          <p:cNvPr id="15" name="Picture 2" descr="Access, command, laptop, line, prompt, root">
            <a:extLst>
              <a:ext uri="{FF2B5EF4-FFF2-40B4-BE49-F238E27FC236}">
                <a16:creationId xmlns:a16="http://schemas.microsoft.com/office/drawing/2014/main" id="{77BC789F-BB53-E11B-398A-64468E5A9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9861" y="7348404"/>
            <a:ext cx="701376" cy="71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ject 237">
            <a:extLst>
              <a:ext uri="{FF2B5EF4-FFF2-40B4-BE49-F238E27FC236}">
                <a16:creationId xmlns:a16="http://schemas.microsoft.com/office/drawing/2014/main" id="{A8CBFCB3-0058-4474-5967-D08B9BACC43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77314" y="7381732"/>
            <a:ext cx="152036" cy="15203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BE957CE-ECC1-BEF6-D061-993328B6A52A}"/>
              </a:ext>
            </a:extLst>
          </p:cNvPr>
          <p:cNvSpPr txBox="1"/>
          <p:nvPr/>
        </p:nvSpPr>
        <p:spPr>
          <a:xfrm>
            <a:off x="1446199" y="7815160"/>
            <a:ext cx="6533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231F20"/>
                </a:solidFill>
                <a:latin typeface="+mj-ea"/>
                <a:ea typeface="+mj-ea"/>
                <a:cs typeface="Microsoft JhengHei Light"/>
              </a:rPr>
              <a:t>証明書</a:t>
            </a:r>
            <a:endParaRPr lang="ja-JP" altLang="en-US" sz="800" b="1" dirty="0">
              <a:latin typeface="+mj-ea"/>
              <a:ea typeface="+mj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50E682-476E-0EA5-CD3E-73FD5BC675FA}"/>
              </a:ext>
            </a:extLst>
          </p:cNvPr>
          <p:cNvSpPr txBox="1"/>
          <p:nvPr/>
        </p:nvSpPr>
        <p:spPr>
          <a:xfrm>
            <a:off x="2689510" y="7883612"/>
            <a:ext cx="98870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" b="1" dirty="0">
                <a:solidFill>
                  <a:srgbClr val="231F20"/>
                </a:solidFill>
                <a:latin typeface="+mj-ea"/>
                <a:ea typeface="+mj-ea"/>
                <a:cs typeface="Microsoft JhengHei Light"/>
              </a:rPr>
              <a:t>インターネット</a:t>
            </a:r>
            <a:endParaRPr lang="ja-JP" altLang="en-US" sz="800" b="1" dirty="0">
              <a:latin typeface="+mj-ea"/>
              <a:ea typeface="+mj-ea"/>
            </a:endParaRPr>
          </a:p>
        </p:txBody>
      </p:sp>
      <p:sp>
        <p:nvSpPr>
          <p:cNvPr id="23" name="フローチャート: 結合子 22">
            <a:extLst>
              <a:ext uri="{FF2B5EF4-FFF2-40B4-BE49-F238E27FC236}">
                <a16:creationId xmlns:a16="http://schemas.microsoft.com/office/drawing/2014/main" id="{8DA74F14-96E3-28F6-E878-5DD840A18A9D}"/>
              </a:ext>
            </a:extLst>
          </p:cNvPr>
          <p:cNvSpPr/>
          <p:nvPr/>
        </p:nvSpPr>
        <p:spPr>
          <a:xfrm>
            <a:off x="6716268" y="8105470"/>
            <a:ext cx="194000" cy="189697"/>
          </a:xfrm>
          <a:prstGeom prst="flowChartConnec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0863D3E-7244-ED35-4828-EEE55B12D121}"/>
              </a:ext>
            </a:extLst>
          </p:cNvPr>
          <p:cNvSpPr txBox="1"/>
          <p:nvPr/>
        </p:nvSpPr>
        <p:spPr>
          <a:xfrm>
            <a:off x="6082824" y="8084467"/>
            <a:ext cx="8274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sp>
        <p:nvSpPr>
          <p:cNvPr id="27" name="乗算記号 26">
            <a:extLst>
              <a:ext uri="{FF2B5EF4-FFF2-40B4-BE49-F238E27FC236}">
                <a16:creationId xmlns:a16="http://schemas.microsoft.com/office/drawing/2014/main" id="{74C63A09-16C3-AA1E-9D06-370D77A94804}"/>
              </a:ext>
            </a:extLst>
          </p:cNvPr>
          <p:cNvSpPr/>
          <p:nvPr/>
        </p:nvSpPr>
        <p:spPr>
          <a:xfrm>
            <a:off x="6613558" y="6985757"/>
            <a:ext cx="300232" cy="27181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6D4BE42-CDF2-3FE4-DF93-B4807F1EEFE1}"/>
              </a:ext>
            </a:extLst>
          </p:cNvPr>
          <p:cNvSpPr txBox="1"/>
          <p:nvPr/>
        </p:nvSpPr>
        <p:spPr>
          <a:xfrm>
            <a:off x="6068834" y="7012779"/>
            <a:ext cx="8274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pic>
        <p:nvPicPr>
          <p:cNvPr id="31" name="Picture 2" descr="アイコン&#10;&#10;自動的に生成された説明">
            <a:extLst>
              <a:ext uri="{FF2B5EF4-FFF2-40B4-BE49-F238E27FC236}">
                <a16:creationId xmlns:a16="http://schemas.microsoft.com/office/drawing/2014/main" id="{F2D10EA9-AEA5-84A0-0921-F67F58A68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629" y="7295130"/>
            <a:ext cx="586543" cy="586543"/>
          </a:xfrm>
          <a:prstGeom prst="rect">
            <a:avLst/>
          </a:prstGeom>
          <a:noFill/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5561332-7CF2-9489-6174-99DC2C2CCD05}"/>
              </a:ext>
            </a:extLst>
          </p:cNvPr>
          <p:cNvSpPr txBox="1"/>
          <p:nvPr/>
        </p:nvSpPr>
        <p:spPr>
          <a:xfrm>
            <a:off x="5754089" y="6753531"/>
            <a:ext cx="10977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人事サーバ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C8135EB-568B-7F12-D0F5-2B3C2502ED5F}"/>
              </a:ext>
            </a:extLst>
          </p:cNvPr>
          <p:cNvSpPr txBox="1"/>
          <p:nvPr/>
        </p:nvSpPr>
        <p:spPr>
          <a:xfrm>
            <a:off x="5735835" y="7300183"/>
            <a:ext cx="14383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ファイルサーバ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CF16DB5-20F3-CAA3-B6FE-E9FCC07B67B1}"/>
              </a:ext>
            </a:extLst>
          </p:cNvPr>
          <p:cNvSpPr txBox="1"/>
          <p:nvPr/>
        </p:nvSpPr>
        <p:spPr>
          <a:xfrm>
            <a:off x="5739038" y="7864587"/>
            <a:ext cx="14383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グループウェア</a:t>
            </a:r>
          </a:p>
        </p:txBody>
      </p:sp>
      <p:sp>
        <p:nvSpPr>
          <p:cNvPr id="37" name="フローチャート: 結合子 36">
            <a:extLst>
              <a:ext uri="{FF2B5EF4-FFF2-40B4-BE49-F238E27FC236}">
                <a16:creationId xmlns:a16="http://schemas.microsoft.com/office/drawing/2014/main" id="{85CFC5B9-5A4B-4768-4054-8E678740218D}"/>
              </a:ext>
            </a:extLst>
          </p:cNvPr>
          <p:cNvSpPr/>
          <p:nvPr/>
        </p:nvSpPr>
        <p:spPr>
          <a:xfrm>
            <a:off x="6702278" y="7598185"/>
            <a:ext cx="194000" cy="189697"/>
          </a:xfrm>
          <a:prstGeom prst="flowChartConnec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20D890A-0E24-374D-8C98-3E8CD3CC35BB}"/>
              </a:ext>
            </a:extLst>
          </p:cNvPr>
          <p:cNvSpPr txBox="1"/>
          <p:nvPr/>
        </p:nvSpPr>
        <p:spPr>
          <a:xfrm>
            <a:off x="6068834" y="7577182"/>
            <a:ext cx="8274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pic>
        <p:nvPicPr>
          <p:cNvPr id="40" name="Picture 10" descr="Currency, business, certification, certificate, finance">
            <a:extLst>
              <a:ext uri="{FF2B5EF4-FFF2-40B4-BE49-F238E27FC236}">
                <a16:creationId xmlns:a16="http://schemas.microsoft.com/office/drawing/2014/main" id="{D47AF83A-34E9-BEDB-1781-D687CD6A3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979" y="7727295"/>
            <a:ext cx="391175" cy="39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1" name="Picture 6" descr="ビル（会社） の無料アイコン・イラスト素材 | アイコン・イラスト無料素材は「フリーアイコンズ」 - Free Vector Download Site">
            <a:extLst>
              <a:ext uri="{FF2B5EF4-FFF2-40B4-BE49-F238E27FC236}">
                <a16:creationId xmlns:a16="http://schemas.microsoft.com/office/drawing/2014/main" id="{43809FC0-E413-4916-9223-14F0B6B57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491" y="7708297"/>
            <a:ext cx="891088" cy="8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670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362</Words>
  <Application>Microsoft Office PowerPoint</Application>
  <PresentationFormat>ユーザー設定</PresentationFormat>
  <Paragraphs>86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Microsoft JhengHei Light</vt:lpstr>
      <vt:lpstr>Microsoft YaHei</vt:lpstr>
      <vt:lpstr>ＭＳ Ｐゴシック</vt:lpstr>
      <vt:lpstr>メイリオ</vt:lpstr>
      <vt:lpstr>游ゴシック</vt:lpstr>
      <vt:lpstr>Calibri</vt:lpstr>
      <vt:lpstr>Office Theme</vt:lpstr>
      <vt:lpstr>どこからでも安全に業務サーバに接続 モバイルPCで業務の効率化！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2023-07-20T08:15:41Z</dcterms:created>
  <dcterms:modified xsi:type="dcterms:W3CDTF">2023-07-20T08:16:04Z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