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258" r:id="rId2"/>
    <p:sldId id="260" r:id="rId3"/>
  </p:sldIdLst>
  <p:sldSz cx="7772400" cy="10909300"/>
  <p:notesSz cx="7772400" cy="10909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7AF6"/>
    <a:srgbClr val="FF3399"/>
    <a:srgbClr val="E11F72"/>
    <a:srgbClr val="F367A3"/>
    <a:srgbClr val="D1D3D4"/>
    <a:srgbClr val="FFFFFF"/>
    <a:srgbClr val="D93A2A"/>
    <a:srgbClr val="F9D039"/>
    <a:srgbClr val="C1B4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270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368675" cy="5461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402138" y="0"/>
            <a:ext cx="3368675" cy="546100"/>
          </a:xfrm>
          <a:prstGeom prst="rect">
            <a:avLst/>
          </a:prstGeom>
        </p:spPr>
        <p:txBody>
          <a:bodyPr vert="horz" lIns="91440" tIns="45720" rIns="91440" bIns="45720" rtlCol="0"/>
          <a:lstStyle>
            <a:lvl1pPr algn="r">
              <a:defRPr sz="1200"/>
            </a:lvl1pPr>
          </a:lstStyle>
          <a:p>
            <a:fld id="{35C93479-2BA0-491E-B140-492D3C3D5121}" type="datetimeFigureOut">
              <a:rPr kumimoji="1" lang="ja-JP" altLang="en-US" smtClean="0"/>
              <a:t>2023/7/20</a:t>
            </a:fld>
            <a:endParaRPr kumimoji="1" lang="ja-JP" altLang="en-US"/>
          </a:p>
        </p:txBody>
      </p:sp>
      <p:sp>
        <p:nvSpPr>
          <p:cNvPr id="4" name="スライド イメージ プレースホルダー 3"/>
          <p:cNvSpPr>
            <a:spLocks noGrp="1" noRot="1" noChangeAspect="1"/>
          </p:cNvSpPr>
          <p:nvPr>
            <p:ph type="sldImg" idx="2"/>
          </p:nvPr>
        </p:nvSpPr>
        <p:spPr>
          <a:xfrm>
            <a:off x="2574925" y="1363663"/>
            <a:ext cx="2622550" cy="36814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77875" y="5249863"/>
            <a:ext cx="6216650" cy="42957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0363200"/>
            <a:ext cx="3368675" cy="5461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402138" y="10363200"/>
            <a:ext cx="3368675" cy="546100"/>
          </a:xfrm>
          <a:prstGeom prst="rect">
            <a:avLst/>
          </a:prstGeom>
        </p:spPr>
        <p:txBody>
          <a:bodyPr vert="horz" lIns="91440" tIns="45720" rIns="91440" bIns="45720" rtlCol="0" anchor="b"/>
          <a:lstStyle>
            <a:lvl1pPr algn="r">
              <a:defRPr sz="1200"/>
            </a:lvl1pPr>
          </a:lstStyle>
          <a:p>
            <a:fld id="{DE44EE33-BFDC-48CD-AB75-0B430BE43445}" type="slidenum">
              <a:rPr kumimoji="1" lang="ja-JP" altLang="en-US" smtClean="0"/>
              <a:t>‹#›</a:t>
            </a:fld>
            <a:endParaRPr kumimoji="1" lang="ja-JP" altLang="en-US"/>
          </a:p>
        </p:txBody>
      </p:sp>
    </p:spTree>
    <p:extLst>
      <p:ext uri="{BB962C8B-B14F-4D97-AF65-F5344CB8AC3E}">
        <p14:creationId xmlns:p14="http://schemas.microsoft.com/office/powerpoint/2010/main" val="25591931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44EE33-BFDC-48CD-AB75-0B430BE43445}" type="slidenum">
              <a:rPr kumimoji="1" lang="ja-JP" altLang="en-US" smtClean="0"/>
              <a:t>1</a:t>
            </a:fld>
            <a:endParaRPr kumimoji="1" lang="ja-JP" altLang="en-US"/>
          </a:p>
        </p:txBody>
      </p:sp>
    </p:spTree>
    <p:extLst>
      <p:ext uri="{BB962C8B-B14F-4D97-AF65-F5344CB8AC3E}">
        <p14:creationId xmlns:p14="http://schemas.microsoft.com/office/powerpoint/2010/main" val="1238863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44EE33-BFDC-48CD-AB75-0B430BE43445}" type="slidenum">
              <a:rPr kumimoji="1" lang="ja-JP" altLang="en-US" smtClean="0"/>
              <a:t>2</a:t>
            </a:fld>
            <a:endParaRPr kumimoji="1" lang="ja-JP" altLang="en-US"/>
          </a:p>
        </p:txBody>
      </p:sp>
    </p:spTree>
    <p:extLst>
      <p:ext uri="{BB962C8B-B14F-4D97-AF65-F5344CB8AC3E}">
        <p14:creationId xmlns:p14="http://schemas.microsoft.com/office/powerpoint/2010/main" val="180943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231F20"/>
                </a:solidFill>
                <a:latin typeface="Microsoft YaHei"/>
                <a:cs typeface="Microsoft YaHe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231F20"/>
                </a:solidFill>
                <a:latin typeface="Microsoft YaHei"/>
                <a:cs typeface="Microsoft YaHei"/>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231F20"/>
                </a:solidFill>
                <a:latin typeface="Microsoft YaHei"/>
                <a:cs typeface="Microsoft YaHe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99384" y="362947"/>
            <a:ext cx="7164080" cy="452119"/>
          </a:xfrm>
          <a:prstGeom prst="rect">
            <a:avLst/>
          </a:prstGeom>
        </p:spPr>
        <p:txBody>
          <a:bodyPr wrap="square" lIns="0" tIns="0" rIns="0" bIns="0">
            <a:spAutoFit/>
          </a:bodyPr>
          <a:lstStyle>
            <a:lvl1pPr>
              <a:defRPr sz="2800" b="1" i="0">
                <a:solidFill>
                  <a:srgbClr val="231F20"/>
                </a:solidFill>
                <a:latin typeface="Microsoft YaHei"/>
                <a:cs typeface="Microsoft YaHei"/>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7/20/2023</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25.png"/><Relationship Id="rId26" Type="http://schemas.openxmlformats.org/officeDocument/2006/relationships/image" Target="../media/image32.png"/><Relationship Id="rId3" Type="http://schemas.openxmlformats.org/officeDocument/2006/relationships/image" Target="../media/image12.png"/><Relationship Id="rId21" Type="http://schemas.openxmlformats.org/officeDocument/2006/relationships/image" Target="../media/image28.png"/><Relationship Id="rId34" Type="http://schemas.openxmlformats.org/officeDocument/2006/relationships/image" Target="../media/image39.png"/><Relationship Id="rId7" Type="http://schemas.openxmlformats.org/officeDocument/2006/relationships/image" Target="../media/image16.png"/><Relationship Id="rId12" Type="http://schemas.openxmlformats.org/officeDocument/2006/relationships/image" Target="../media/image20.png"/><Relationship Id="rId17" Type="http://schemas.openxmlformats.org/officeDocument/2006/relationships/image" Target="../media/image24.png"/><Relationship Id="rId25" Type="http://schemas.openxmlformats.org/officeDocument/2006/relationships/image" Target="../media/image31.png"/><Relationship Id="rId33" Type="http://schemas.openxmlformats.org/officeDocument/2006/relationships/image" Target="../media/image38.png"/><Relationship Id="rId2" Type="http://schemas.openxmlformats.org/officeDocument/2006/relationships/notesSlide" Target="../notesSlides/notesSlide2.xml"/><Relationship Id="rId16" Type="http://schemas.openxmlformats.org/officeDocument/2006/relationships/image" Target="../media/image2.png"/><Relationship Id="rId20" Type="http://schemas.openxmlformats.org/officeDocument/2006/relationships/image" Target="../media/image27.png"/><Relationship Id="rId29"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15.png"/><Relationship Id="rId11" Type="http://schemas.microsoft.com/office/2007/relationships/hdphoto" Target="../media/hdphoto1.wdp"/><Relationship Id="rId24" Type="http://schemas.openxmlformats.org/officeDocument/2006/relationships/image" Target="../media/image30.png"/><Relationship Id="rId32" Type="http://schemas.openxmlformats.org/officeDocument/2006/relationships/image" Target="../media/image11.png"/><Relationship Id="rId5" Type="http://schemas.openxmlformats.org/officeDocument/2006/relationships/image" Target="../media/image14.png"/><Relationship Id="rId15" Type="http://schemas.openxmlformats.org/officeDocument/2006/relationships/image" Target="../media/image23.png"/><Relationship Id="rId23" Type="http://schemas.microsoft.com/office/2007/relationships/hdphoto" Target="../media/hdphoto2.wdp"/><Relationship Id="rId28" Type="http://schemas.openxmlformats.org/officeDocument/2006/relationships/image" Target="../media/image34.png"/><Relationship Id="rId10" Type="http://schemas.openxmlformats.org/officeDocument/2006/relationships/image" Target="../media/image19.png"/><Relationship Id="rId19" Type="http://schemas.openxmlformats.org/officeDocument/2006/relationships/image" Target="../media/image26.png"/><Relationship Id="rId31" Type="http://schemas.openxmlformats.org/officeDocument/2006/relationships/image" Target="../media/image37.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2.png"/><Relationship Id="rId22" Type="http://schemas.openxmlformats.org/officeDocument/2006/relationships/image" Target="../media/image29.png"/><Relationship Id="rId27" Type="http://schemas.openxmlformats.org/officeDocument/2006/relationships/image" Target="../media/image33.png"/><Relationship Id="rId30" Type="http://schemas.openxmlformats.org/officeDocument/2006/relationships/image" Target="../media/image36.png"/><Relationship Id="rId8"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4" descr="ページめくり用紙の空白のシート上の影で のイラスト素材・ベクタ - . Image 37208331.">
            <a:extLst>
              <a:ext uri="{FF2B5EF4-FFF2-40B4-BE49-F238E27FC236}">
                <a16:creationId xmlns:a16="http://schemas.microsoft.com/office/drawing/2014/main" id="{84795877-2EC1-BF3D-F1C3-A392FC625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733" y="9950450"/>
            <a:ext cx="1198667" cy="9598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ビル（会社） の無料アイコン・イラスト素材 | アイコン・イラスト無料素材は「フリーアイコンズ」 - Free Vector Download Site">
            <a:extLst>
              <a:ext uri="{FF2B5EF4-FFF2-40B4-BE49-F238E27FC236}">
                <a16:creationId xmlns:a16="http://schemas.microsoft.com/office/drawing/2014/main" id="{2CFC2733-8326-498C-97F7-3DCE95B15E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6694" y="6006362"/>
            <a:ext cx="1516199" cy="1516199"/>
          </a:xfrm>
          <a:prstGeom prst="rect">
            <a:avLst/>
          </a:prstGeom>
          <a:noFill/>
          <a:extLst>
            <a:ext uri="{909E8E84-426E-40DD-AFC4-6F175D3DCCD1}">
              <a14:hiddenFill xmlns:a14="http://schemas.microsoft.com/office/drawing/2010/main">
                <a:solidFill>
                  <a:srgbClr val="FFFFFF"/>
                </a:solidFill>
              </a14:hiddenFill>
            </a:ext>
          </a:extLst>
        </p:spPr>
      </p:pic>
      <p:pic>
        <p:nvPicPr>
          <p:cNvPr id="24" name="object 31">
            <a:extLst>
              <a:ext uri="{FF2B5EF4-FFF2-40B4-BE49-F238E27FC236}">
                <a16:creationId xmlns:a16="http://schemas.microsoft.com/office/drawing/2014/main" id="{4D76699A-A586-453C-93A5-9DFBF3E564AE}"/>
              </a:ext>
            </a:extLst>
          </p:cNvPr>
          <p:cNvPicPr/>
          <p:nvPr/>
        </p:nvPicPr>
        <p:blipFill>
          <a:blip r:embed="rId5" cstate="print"/>
          <a:stretch>
            <a:fillRect/>
          </a:stretch>
        </p:blipFill>
        <p:spPr>
          <a:xfrm>
            <a:off x="5447675" y="6691359"/>
            <a:ext cx="257049" cy="86017"/>
          </a:xfrm>
          <a:prstGeom prst="rect">
            <a:avLst/>
          </a:prstGeom>
        </p:spPr>
      </p:pic>
      <p:grpSp>
        <p:nvGrpSpPr>
          <p:cNvPr id="49" name="グループ化 48">
            <a:extLst>
              <a:ext uri="{FF2B5EF4-FFF2-40B4-BE49-F238E27FC236}">
                <a16:creationId xmlns:a16="http://schemas.microsoft.com/office/drawing/2014/main" id="{6BB15CA6-A5D8-4A42-90A4-416F51F4B0DF}"/>
              </a:ext>
            </a:extLst>
          </p:cNvPr>
          <p:cNvGrpSpPr/>
          <p:nvPr/>
        </p:nvGrpSpPr>
        <p:grpSpPr>
          <a:xfrm>
            <a:off x="845682" y="5542726"/>
            <a:ext cx="1917556" cy="977084"/>
            <a:chOff x="-3817519" y="4358075"/>
            <a:chExt cx="2581452" cy="1264112"/>
          </a:xfrm>
        </p:grpSpPr>
        <p:sp>
          <p:nvSpPr>
            <p:cNvPr id="33" name="吹き出し: 円形 32">
              <a:extLst>
                <a:ext uri="{FF2B5EF4-FFF2-40B4-BE49-F238E27FC236}">
                  <a16:creationId xmlns:a16="http://schemas.microsoft.com/office/drawing/2014/main" id="{1D51B72B-4A16-41C8-B702-0B624D45168E}"/>
                </a:ext>
              </a:extLst>
            </p:cNvPr>
            <p:cNvSpPr/>
            <p:nvPr/>
          </p:nvSpPr>
          <p:spPr>
            <a:xfrm>
              <a:off x="-3817519" y="4358075"/>
              <a:ext cx="2430487" cy="1264112"/>
            </a:xfrm>
            <a:prstGeom prst="wedgeEllipseCallout">
              <a:avLst>
                <a:gd name="adj1" fmla="val 24205"/>
                <a:gd name="adj2" fmla="val 60336"/>
              </a:avLst>
            </a:prstGeom>
            <a:solidFill>
              <a:schemeClr val="accent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5" name="テキスト ボックス 34">
              <a:extLst>
                <a:ext uri="{FF2B5EF4-FFF2-40B4-BE49-F238E27FC236}">
                  <a16:creationId xmlns:a16="http://schemas.microsoft.com/office/drawing/2014/main" id="{78D41711-1789-48F9-B49C-AAFA62DE30D5}"/>
                </a:ext>
              </a:extLst>
            </p:cNvPr>
            <p:cNvSpPr txBox="1"/>
            <p:nvPr/>
          </p:nvSpPr>
          <p:spPr>
            <a:xfrm>
              <a:off x="-3598266" y="4512537"/>
              <a:ext cx="2362199" cy="1075111"/>
            </a:xfrm>
            <a:prstGeom prst="rect">
              <a:avLst/>
            </a:prstGeom>
            <a:noFill/>
          </p:spPr>
          <p:txBody>
            <a:bodyPr wrap="square">
              <a:spAutoFit/>
            </a:bodyPr>
            <a:lstStyle/>
            <a:p>
              <a:r>
                <a:rPr lang="ja-JP" altLang="en-US" sz="1200" b="1" dirty="0">
                  <a:solidFill>
                    <a:schemeClr val="bg1"/>
                  </a:solidFill>
                  <a:effectLst>
                    <a:outerShdw blurRad="38100" dist="38100" dir="2700000" algn="tl">
                      <a:srgbClr val="000000">
                        <a:alpha val="43137"/>
                      </a:srgbClr>
                    </a:outerShdw>
                  </a:effectLst>
                  <a:latin typeface="+mj-ea"/>
                  <a:ea typeface="+mj-ea"/>
                </a:rPr>
                <a:t>パスワードなんて</a:t>
              </a:r>
              <a:endParaRPr lang="en-US" altLang="ja-JP" sz="1200" b="1" dirty="0">
                <a:solidFill>
                  <a:schemeClr val="bg1"/>
                </a:solidFill>
                <a:effectLst>
                  <a:outerShdw blurRad="38100" dist="38100" dir="2700000" algn="tl">
                    <a:srgbClr val="000000">
                      <a:alpha val="43137"/>
                    </a:srgbClr>
                  </a:outerShdw>
                </a:effectLst>
                <a:latin typeface="+mj-ea"/>
                <a:ea typeface="+mj-ea"/>
              </a:endParaRPr>
            </a:p>
            <a:p>
              <a:r>
                <a:rPr lang="ja-JP" altLang="en-US" sz="1200" b="1" dirty="0">
                  <a:solidFill>
                    <a:schemeClr val="bg1"/>
                  </a:solidFill>
                  <a:effectLst>
                    <a:outerShdw blurRad="38100" dist="38100" dir="2700000" algn="tl">
                      <a:srgbClr val="000000">
                        <a:alpha val="43137"/>
                      </a:srgbClr>
                    </a:outerShdw>
                  </a:effectLst>
                  <a:latin typeface="+mj-ea"/>
                  <a:ea typeface="+mj-ea"/>
                </a:rPr>
                <a:t>覚えきれないよ。</a:t>
              </a:r>
              <a:endParaRPr lang="en-US" altLang="ja-JP" sz="1200" b="1" dirty="0">
                <a:solidFill>
                  <a:schemeClr val="bg1"/>
                </a:solidFill>
                <a:effectLst>
                  <a:outerShdw blurRad="38100" dist="38100" dir="2700000" algn="tl">
                    <a:srgbClr val="000000">
                      <a:alpha val="43137"/>
                    </a:srgbClr>
                  </a:outerShdw>
                </a:effectLst>
                <a:latin typeface="+mj-ea"/>
                <a:ea typeface="+mj-ea"/>
              </a:endParaRPr>
            </a:p>
            <a:p>
              <a:r>
                <a:rPr lang="ja-JP" altLang="en-US" sz="1200" b="1" dirty="0">
                  <a:solidFill>
                    <a:schemeClr val="bg1"/>
                  </a:solidFill>
                  <a:effectLst>
                    <a:outerShdw blurRad="38100" dist="38100" dir="2700000" algn="tl">
                      <a:srgbClr val="000000">
                        <a:alpha val="43137"/>
                      </a:srgbClr>
                    </a:outerShdw>
                  </a:effectLst>
                  <a:latin typeface="+mj-ea"/>
                  <a:ea typeface="+mj-ea"/>
                </a:rPr>
                <a:t>パスワード変更多すぎ</a:t>
              </a:r>
              <a:endParaRPr lang="en-US" altLang="ja-JP" sz="1200" b="1" dirty="0">
                <a:solidFill>
                  <a:schemeClr val="bg1"/>
                </a:solidFill>
                <a:effectLst>
                  <a:outerShdw blurRad="38100" dist="38100" dir="2700000" algn="tl">
                    <a:srgbClr val="000000">
                      <a:alpha val="43137"/>
                    </a:srgbClr>
                  </a:outerShdw>
                </a:effectLst>
                <a:latin typeface="+mj-ea"/>
                <a:ea typeface="+mj-ea"/>
              </a:endParaRPr>
            </a:p>
            <a:p>
              <a:r>
                <a:rPr lang="ja-JP" altLang="en-US" sz="1200" b="1" dirty="0">
                  <a:solidFill>
                    <a:schemeClr val="bg1"/>
                  </a:solidFill>
                  <a:effectLst>
                    <a:outerShdw blurRad="38100" dist="38100" dir="2700000" algn="tl">
                      <a:srgbClr val="000000">
                        <a:alpha val="43137"/>
                      </a:srgbClr>
                    </a:outerShdw>
                  </a:effectLst>
                  <a:latin typeface="+mj-ea"/>
                  <a:ea typeface="+mj-ea"/>
                </a:rPr>
                <a:t>だよ。</a:t>
              </a:r>
              <a:endParaRPr lang="en-US" altLang="ja-JP" sz="1200" b="1" dirty="0">
                <a:solidFill>
                  <a:schemeClr val="bg1"/>
                </a:solidFill>
                <a:effectLst>
                  <a:outerShdw blurRad="38100" dist="38100" dir="2700000" algn="tl">
                    <a:srgbClr val="000000">
                      <a:alpha val="43137"/>
                    </a:srgbClr>
                  </a:outerShdw>
                </a:effectLst>
                <a:latin typeface="+mj-ea"/>
                <a:ea typeface="+mj-ea"/>
              </a:endParaRPr>
            </a:p>
          </p:txBody>
        </p:sp>
      </p:grpSp>
      <p:grpSp>
        <p:nvGrpSpPr>
          <p:cNvPr id="48" name="グループ化 47">
            <a:extLst>
              <a:ext uri="{FF2B5EF4-FFF2-40B4-BE49-F238E27FC236}">
                <a16:creationId xmlns:a16="http://schemas.microsoft.com/office/drawing/2014/main" id="{D8D6B9CE-5BAD-4D27-96C2-5C689A7273B3}"/>
              </a:ext>
            </a:extLst>
          </p:cNvPr>
          <p:cNvGrpSpPr/>
          <p:nvPr/>
        </p:nvGrpSpPr>
        <p:grpSpPr>
          <a:xfrm>
            <a:off x="2715285" y="5834483"/>
            <a:ext cx="2181221" cy="908066"/>
            <a:chOff x="-3741863" y="6365532"/>
            <a:chExt cx="3154303" cy="1930489"/>
          </a:xfrm>
        </p:grpSpPr>
        <p:sp>
          <p:nvSpPr>
            <p:cNvPr id="36" name="吹き出し: 円形 35">
              <a:extLst>
                <a:ext uri="{FF2B5EF4-FFF2-40B4-BE49-F238E27FC236}">
                  <a16:creationId xmlns:a16="http://schemas.microsoft.com/office/drawing/2014/main" id="{66D5DFF7-F1A0-4CF2-9582-935B10FA3166}"/>
                </a:ext>
              </a:extLst>
            </p:cNvPr>
            <p:cNvSpPr/>
            <p:nvPr/>
          </p:nvSpPr>
          <p:spPr>
            <a:xfrm>
              <a:off x="-3741863" y="6365532"/>
              <a:ext cx="2371062" cy="1864659"/>
            </a:xfrm>
            <a:prstGeom prst="wedgeEllipseCallout">
              <a:avLst>
                <a:gd name="adj1" fmla="val -39555"/>
                <a:gd name="adj2" fmla="val 53939"/>
              </a:avLst>
            </a:prstGeom>
            <a:solidFill>
              <a:schemeClr val="accent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37" name="テキスト ボックス 36">
              <a:extLst>
                <a:ext uri="{FF2B5EF4-FFF2-40B4-BE49-F238E27FC236}">
                  <a16:creationId xmlns:a16="http://schemas.microsoft.com/office/drawing/2014/main" id="{F0000BA8-04B9-4DF6-9B0D-F46A6ECF5EBF}"/>
                </a:ext>
              </a:extLst>
            </p:cNvPr>
            <p:cNvSpPr txBox="1"/>
            <p:nvPr/>
          </p:nvSpPr>
          <p:spPr>
            <a:xfrm>
              <a:off x="-3412210" y="6529376"/>
              <a:ext cx="2824650" cy="1766645"/>
            </a:xfrm>
            <a:prstGeom prst="rect">
              <a:avLst/>
            </a:prstGeom>
            <a:noFill/>
          </p:spPr>
          <p:txBody>
            <a:bodyPr wrap="square">
              <a:spAutoFit/>
            </a:bodyPr>
            <a:lstStyle/>
            <a:p>
              <a:r>
                <a:rPr lang="ja-JP" altLang="en-US" sz="1200" b="1" dirty="0">
                  <a:solidFill>
                    <a:schemeClr val="bg1"/>
                  </a:solidFill>
                  <a:effectLst>
                    <a:outerShdw blurRad="38100" dist="38100" dir="2700000" algn="tl">
                      <a:srgbClr val="000000">
                        <a:alpha val="43137"/>
                      </a:srgbClr>
                    </a:outerShdw>
                  </a:effectLst>
                  <a:latin typeface="+mj-ea"/>
                  <a:ea typeface="+mj-ea"/>
                </a:rPr>
                <a:t>ログインできなく</a:t>
              </a:r>
              <a:endParaRPr lang="en-US" altLang="ja-JP" sz="1200" b="1" dirty="0">
                <a:solidFill>
                  <a:schemeClr val="bg1"/>
                </a:solidFill>
                <a:effectLst>
                  <a:outerShdw blurRad="38100" dist="38100" dir="2700000" algn="tl">
                    <a:srgbClr val="000000">
                      <a:alpha val="43137"/>
                    </a:srgbClr>
                  </a:outerShdw>
                </a:effectLst>
                <a:latin typeface="+mj-ea"/>
                <a:ea typeface="+mj-ea"/>
              </a:endParaRPr>
            </a:p>
            <a:p>
              <a:r>
                <a:rPr lang="ja-JP" altLang="en-US" sz="1200" b="1" dirty="0">
                  <a:solidFill>
                    <a:schemeClr val="bg1"/>
                  </a:solidFill>
                  <a:effectLst>
                    <a:outerShdw blurRad="38100" dist="38100" dir="2700000" algn="tl">
                      <a:srgbClr val="000000">
                        <a:alpha val="43137"/>
                      </a:srgbClr>
                    </a:outerShdw>
                  </a:effectLst>
                  <a:latin typeface="+mj-ea"/>
                  <a:ea typeface="+mj-ea"/>
                </a:rPr>
                <a:t>なった。パスワード</a:t>
              </a:r>
              <a:endParaRPr lang="en-US" altLang="ja-JP" sz="1200" b="1" dirty="0">
                <a:solidFill>
                  <a:schemeClr val="bg1"/>
                </a:solidFill>
                <a:effectLst>
                  <a:outerShdw blurRad="38100" dist="38100" dir="2700000" algn="tl">
                    <a:srgbClr val="000000">
                      <a:alpha val="43137"/>
                    </a:srgbClr>
                  </a:outerShdw>
                </a:effectLst>
                <a:latin typeface="+mj-ea"/>
                <a:ea typeface="+mj-ea"/>
              </a:endParaRPr>
            </a:p>
            <a:p>
              <a:r>
                <a:rPr lang="ja-JP" altLang="en-US" sz="1200" b="1" dirty="0">
                  <a:solidFill>
                    <a:schemeClr val="bg1"/>
                  </a:solidFill>
                  <a:effectLst>
                    <a:outerShdw blurRad="38100" dist="38100" dir="2700000" algn="tl">
                      <a:srgbClr val="000000">
                        <a:alpha val="43137"/>
                      </a:srgbClr>
                    </a:outerShdw>
                  </a:effectLst>
                  <a:latin typeface="+mj-ea"/>
                  <a:ea typeface="+mj-ea"/>
                </a:rPr>
                <a:t>変更届ださないと。</a:t>
              </a:r>
              <a:endParaRPr lang="en-US" altLang="ja-JP" sz="1200" b="1" dirty="0">
                <a:solidFill>
                  <a:schemeClr val="bg1"/>
                </a:solidFill>
                <a:effectLst>
                  <a:outerShdw blurRad="38100" dist="38100" dir="2700000" algn="tl">
                    <a:srgbClr val="000000">
                      <a:alpha val="43137"/>
                    </a:srgbClr>
                  </a:outerShdw>
                </a:effectLst>
                <a:latin typeface="+mj-ea"/>
                <a:ea typeface="+mj-ea"/>
              </a:endParaRPr>
            </a:p>
            <a:p>
              <a:r>
                <a:rPr lang="ja-JP" altLang="en-US" sz="1200" b="1" dirty="0">
                  <a:solidFill>
                    <a:schemeClr val="bg1"/>
                  </a:solidFill>
                  <a:effectLst>
                    <a:outerShdw blurRad="38100" dist="38100" dir="2700000" algn="tl">
                      <a:srgbClr val="000000">
                        <a:alpha val="43137"/>
                      </a:srgbClr>
                    </a:outerShdw>
                  </a:effectLst>
                  <a:latin typeface="+mj-ea"/>
                  <a:ea typeface="+mj-ea"/>
                </a:rPr>
                <a:t>めんどくさいなぁ。</a:t>
              </a:r>
              <a:endParaRPr lang="en-US" altLang="ja-JP" sz="1200" b="1" dirty="0">
                <a:solidFill>
                  <a:schemeClr val="bg1"/>
                </a:solidFill>
                <a:effectLst>
                  <a:outerShdw blurRad="38100" dist="38100" dir="2700000" algn="tl">
                    <a:srgbClr val="000000">
                      <a:alpha val="43137"/>
                    </a:srgbClr>
                  </a:outerShdw>
                </a:effectLst>
                <a:latin typeface="+mj-ea"/>
                <a:ea typeface="+mj-ea"/>
              </a:endParaRPr>
            </a:p>
          </p:txBody>
        </p:sp>
      </p:grpSp>
      <p:grpSp>
        <p:nvGrpSpPr>
          <p:cNvPr id="50" name="グループ化 49">
            <a:extLst>
              <a:ext uri="{FF2B5EF4-FFF2-40B4-BE49-F238E27FC236}">
                <a16:creationId xmlns:a16="http://schemas.microsoft.com/office/drawing/2014/main" id="{1AEFBE6C-44E9-4E68-BD83-7383550EAEF4}"/>
              </a:ext>
            </a:extLst>
          </p:cNvPr>
          <p:cNvGrpSpPr/>
          <p:nvPr/>
        </p:nvGrpSpPr>
        <p:grpSpPr>
          <a:xfrm>
            <a:off x="5944851" y="4696545"/>
            <a:ext cx="2364106" cy="914400"/>
            <a:chOff x="3685459" y="5077708"/>
            <a:chExt cx="2364106" cy="914400"/>
          </a:xfrm>
        </p:grpSpPr>
        <p:sp>
          <p:nvSpPr>
            <p:cNvPr id="38" name="吹き出し: 円形 37">
              <a:extLst>
                <a:ext uri="{FF2B5EF4-FFF2-40B4-BE49-F238E27FC236}">
                  <a16:creationId xmlns:a16="http://schemas.microsoft.com/office/drawing/2014/main" id="{E31EB808-4E6B-4C38-AA68-52C5D22CEF55}"/>
                </a:ext>
              </a:extLst>
            </p:cNvPr>
            <p:cNvSpPr/>
            <p:nvPr/>
          </p:nvSpPr>
          <p:spPr>
            <a:xfrm>
              <a:off x="3685459" y="5077708"/>
              <a:ext cx="1639605" cy="914400"/>
            </a:xfrm>
            <a:prstGeom prst="wedgeEllipseCallout">
              <a:avLst>
                <a:gd name="adj1" fmla="val -26816"/>
                <a:gd name="adj2" fmla="val 64143"/>
              </a:avLst>
            </a:prstGeom>
            <a:solidFill>
              <a:schemeClr val="accent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4C59CD26-C4FE-424F-9198-C4075B77128D}"/>
                </a:ext>
              </a:extLst>
            </p:cNvPr>
            <p:cNvSpPr txBox="1"/>
            <p:nvPr/>
          </p:nvSpPr>
          <p:spPr>
            <a:xfrm>
              <a:off x="3872663" y="5304076"/>
              <a:ext cx="2176902" cy="461665"/>
            </a:xfrm>
            <a:prstGeom prst="rect">
              <a:avLst/>
            </a:prstGeom>
            <a:noFill/>
          </p:spPr>
          <p:txBody>
            <a:bodyPr wrap="square">
              <a:spAutoFit/>
            </a:bodyPr>
            <a:lstStyle/>
            <a:p>
              <a:r>
                <a:rPr lang="ja-JP" altLang="en-US" sz="1200" b="1" dirty="0">
                  <a:solidFill>
                    <a:schemeClr val="bg1"/>
                  </a:solidFill>
                  <a:effectLst>
                    <a:outerShdw blurRad="38100" dist="38100" dir="2700000" algn="tl">
                      <a:srgbClr val="000000">
                        <a:alpha val="43137"/>
                      </a:srgbClr>
                    </a:outerShdw>
                  </a:effectLst>
                  <a:latin typeface="+mj-ea"/>
                  <a:ea typeface="+mj-ea"/>
                </a:rPr>
                <a:t>社員の残業は</a:t>
              </a:r>
              <a:endParaRPr lang="en-US" altLang="ja-JP" sz="1200" b="1" dirty="0">
                <a:solidFill>
                  <a:schemeClr val="bg1"/>
                </a:solidFill>
                <a:effectLst>
                  <a:outerShdw blurRad="38100" dist="38100" dir="2700000" algn="tl">
                    <a:srgbClr val="000000">
                      <a:alpha val="43137"/>
                    </a:srgbClr>
                  </a:outerShdw>
                </a:effectLst>
                <a:latin typeface="+mj-ea"/>
                <a:ea typeface="+mj-ea"/>
              </a:endParaRPr>
            </a:p>
            <a:p>
              <a:r>
                <a:rPr lang="ja-JP" altLang="en-US" sz="1200" b="1" dirty="0">
                  <a:solidFill>
                    <a:schemeClr val="bg1"/>
                  </a:solidFill>
                  <a:effectLst>
                    <a:outerShdw blurRad="38100" dist="38100" dir="2700000" algn="tl">
                      <a:srgbClr val="000000">
                        <a:alpha val="43137"/>
                      </a:srgbClr>
                    </a:outerShdw>
                  </a:effectLst>
                  <a:latin typeface="+mj-ea"/>
                  <a:ea typeface="+mj-ea"/>
                </a:rPr>
                <a:t>極力減らしたい</a:t>
              </a:r>
            </a:p>
          </p:txBody>
        </p:sp>
      </p:grpSp>
      <p:grpSp>
        <p:nvGrpSpPr>
          <p:cNvPr id="52" name="グループ化 51">
            <a:extLst>
              <a:ext uri="{FF2B5EF4-FFF2-40B4-BE49-F238E27FC236}">
                <a16:creationId xmlns:a16="http://schemas.microsoft.com/office/drawing/2014/main" id="{BD3C05FE-8938-4F30-A91D-C7D78DCBB143}"/>
              </a:ext>
            </a:extLst>
          </p:cNvPr>
          <p:cNvGrpSpPr/>
          <p:nvPr/>
        </p:nvGrpSpPr>
        <p:grpSpPr>
          <a:xfrm>
            <a:off x="4533313" y="5344174"/>
            <a:ext cx="3068808" cy="914400"/>
            <a:chOff x="9016571" y="3814277"/>
            <a:chExt cx="3068808" cy="914400"/>
          </a:xfrm>
        </p:grpSpPr>
        <p:sp>
          <p:nvSpPr>
            <p:cNvPr id="40" name="吹き出し: 円形 39">
              <a:extLst>
                <a:ext uri="{FF2B5EF4-FFF2-40B4-BE49-F238E27FC236}">
                  <a16:creationId xmlns:a16="http://schemas.microsoft.com/office/drawing/2014/main" id="{6D95D017-D4F3-45B5-8EC4-2B14E3C869F3}"/>
                </a:ext>
              </a:extLst>
            </p:cNvPr>
            <p:cNvSpPr/>
            <p:nvPr/>
          </p:nvSpPr>
          <p:spPr>
            <a:xfrm>
              <a:off x="9016571" y="3814277"/>
              <a:ext cx="1639605" cy="914400"/>
            </a:xfrm>
            <a:prstGeom prst="wedgeEllipseCallout">
              <a:avLst>
                <a:gd name="adj1" fmla="val 9367"/>
                <a:gd name="adj2" fmla="val 62953"/>
              </a:avLst>
            </a:prstGeom>
            <a:solidFill>
              <a:schemeClr val="accent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a:extLst>
                <a:ext uri="{FF2B5EF4-FFF2-40B4-BE49-F238E27FC236}">
                  <a16:creationId xmlns:a16="http://schemas.microsoft.com/office/drawing/2014/main" id="{AD0F3CFE-B38D-4202-ADA5-AD7CFFE463DF}"/>
                </a:ext>
              </a:extLst>
            </p:cNvPr>
            <p:cNvSpPr txBox="1"/>
            <p:nvPr/>
          </p:nvSpPr>
          <p:spPr>
            <a:xfrm>
              <a:off x="9113579" y="3926282"/>
              <a:ext cx="2971800" cy="646331"/>
            </a:xfrm>
            <a:prstGeom prst="rect">
              <a:avLst/>
            </a:prstGeom>
            <a:noFill/>
          </p:spPr>
          <p:txBody>
            <a:bodyPr wrap="square">
              <a:spAutoFit/>
            </a:bodyPr>
            <a:lstStyle/>
            <a:p>
              <a:r>
                <a:rPr lang="ja-JP" altLang="en-US" sz="1200" b="1" dirty="0">
                  <a:solidFill>
                    <a:schemeClr val="bg1"/>
                  </a:solidFill>
                  <a:effectLst>
                    <a:outerShdw blurRad="38100" dist="38100" dir="2700000" algn="tl">
                      <a:srgbClr val="000000">
                        <a:alpha val="43137"/>
                      </a:srgbClr>
                    </a:outerShdw>
                  </a:effectLst>
                  <a:latin typeface="+mj-ea"/>
                  <a:ea typeface="+mj-ea"/>
                </a:rPr>
                <a:t>セキュリティが心配</a:t>
              </a:r>
              <a:endParaRPr lang="en-US" altLang="ja-JP" sz="1200" b="1" dirty="0">
                <a:solidFill>
                  <a:schemeClr val="bg1"/>
                </a:solidFill>
                <a:effectLst>
                  <a:outerShdw blurRad="38100" dist="38100" dir="2700000" algn="tl">
                    <a:srgbClr val="000000">
                      <a:alpha val="43137"/>
                    </a:srgbClr>
                  </a:outerShdw>
                </a:effectLst>
                <a:latin typeface="+mj-ea"/>
                <a:ea typeface="+mj-ea"/>
              </a:endParaRPr>
            </a:p>
            <a:p>
              <a:r>
                <a:rPr lang="ja-JP" altLang="en-US" sz="1200" b="1" dirty="0">
                  <a:solidFill>
                    <a:schemeClr val="bg1"/>
                  </a:solidFill>
                  <a:effectLst>
                    <a:outerShdw blurRad="38100" dist="38100" dir="2700000" algn="tl">
                      <a:srgbClr val="000000">
                        <a:alpha val="43137"/>
                      </a:srgbClr>
                    </a:outerShdw>
                  </a:effectLst>
                  <a:latin typeface="+mj-ea"/>
                  <a:ea typeface="+mj-ea"/>
                </a:rPr>
                <a:t>私物のパソコンは</a:t>
              </a:r>
              <a:endParaRPr lang="en-US" altLang="ja-JP" sz="1200" b="1" dirty="0">
                <a:solidFill>
                  <a:schemeClr val="bg1"/>
                </a:solidFill>
                <a:effectLst>
                  <a:outerShdw blurRad="38100" dist="38100" dir="2700000" algn="tl">
                    <a:srgbClr val="000000">
                      <a:alpha val="43137"/>
                    </a:srgbClr>
                  </a:outerShdw>
                </a:effectLst>
                <a:latin typeface="+mj-ea"/>
                <a:ea typeface="+mj-ea"/>
              </a:endParaRPr>
            </a:p>
            <a:p>
              <a:r>
                <a:rPr lang="ja-JP" altLang="en-US" sz="1200" b="1" dirty="0">
                  <a:solidFill>
                    <a:schemeClr val="bg1"/>
                  </a:solidFill>
                  <a:effectLst>
                    <a:outerShdw blurRad="38100" dist="38100" dir="2700000" algn="tl">
                      <a:srgbClr val="000000">
                        <a:alpha val="43137"/>
                      </a:srgbClr>
                    </a:outerShdw>
                  </a:effectLst>
                  <a:latin typeface="+mj-ea"/>
                  <a:ea typeface="+mj-ea"/>
                </a:rPr>
                <a:t>使わせたくない</a:t>
              </a:r>
            </a:p>
          </p:txBody>
        </p:sp>
      </p:grpSp>
      <p:grpSp>
        <p:nvGrpSpPr>
          <p:cNvPr id="51" name="グループ化 50">
            <a:extLst>
              <a:ext uri="{FF2B5EF4-FFF2-40B4-BE49-F238E27FC236}">
                <a16:creationId xmlns:a16="http://schemas.microsoft.com/office/drawing/2014/main" id="{CA0D2317-9258-4B47-AA1B-C1481F787B2D}"/>
              </a:ext>
            </a:extLst>
          </p:cNvPr>
          <p:cNvGrpSpPr/>
          <p:nvPr/>
        </p:nvGrpSpPr>
        <p:grpSpPr>
          <a:xfrm>
            <a:off x="3111048" y="4694246"/>
            <a:ext cx="3125505" cy="930836"/>
            <a:chOff x="8498309" y="2465886"/>
            <a:chExt cx="3125505" cy="930836"/>
          </a:xfrm>
        </p:grpSpPr>
        <p:sp>
          <p:nvSpPr>
            <p:cNvPr id="42" name="吹き出し: 円形 41">
              <a:extLst>
                <a:ext uri="{FF2B5EF4-FFF2-40B4-BE49-F238E27FC236}">
                  <a16:creationId xmlns:a16="http://schemas.microsoft.com/office/drawing/2014/main" id="{3F525FBC-366E-4BEE-A67E-F25F4C287D94}"/>
                </a:ext>
              </a:extLst>
            </p:cNvPr>
            <p:cNvSpPr/>
            <p:nvPr/>
          </p:nvSpPr>
          <p:spPr>
            <a:xfrm>
              <a:off x="8498309" y="2465886"/>
              <a:ext cx="1639605" cy="930836"/>
            </a:xfrm>
            <a:prstGeom prst="wedgeEllipseCallout">
              <a:avLst>
                <a:gd name="adj1" fmla="val 35592"/>
                <a:gd name="adj2" fmla="val 57168"/>
              </a:avLst>
            </a:prstGeom>
            <a:solidFill>
              <a:srgbClr val="F9D03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a:extLst>
                <a:ext uri="{FF2B5EF4-FFF2-40B4-BE49-F238E27FC236}">
                  <a16:creationId xmlns:a16="http://schemas.microsoft.com/office/drawing/2014/main" id="{31BF1544-1266-49B8-92BD-D638A32D3B84}"/>
                </a:ext>
              </a:extLst>
            </p:cNvPr>
            <p:cNvSpPr txBox="1"/>
            <p:nvPr/>
          </p:nvSpPr>
          <p:spPr>
            <a:xfrm>
              <a:off x="8652014" y="2564632"/>
              <a:ext cx="2971800" cy="646331"/>
            </a:xfrm>
            <a:prstGeom prst="rect">
              <a:avLst/>
            </a:prstGeom>
            <a:noFill/>
          </p:spPr>
          <p:txBody>
            <a:bodyPr wrap="square">
              <a:spAutoFit/>
            </a:bodyPr>
            <a:lstStyle/>
            <a:p>
              <a:r>
                <a:rPr lang="ja-JP" altLang="en-US" sz="1200" b="1" dirty="0">
                  <a:solidFill>
                    <a:schemeClr val="bg1"/>
                  </a:solidFill>
                  <a:effectLst>
                    <a:outerShdw blurRad="38100" dist="38100" dir="2700000" algn="tl">
                      <a:srgbClr val="000000">
                        <a:alpha val="43137"/>
                      </a:srgbClr>
                    </a:outerShdw>
                  </a:effectLst>
                  <a:latin typeface="+mj-ea"/>
                  <a:ea typeface="+mj-ea"/>
                </a:rPr>
                <a:t>人は増やせないが</a:t>
              </a:r>
              <a:endParaRPr lang="en-US" altLang="ja-JP" sz="1200" b="1" dirty="0">
                <a:solidFill>
                  <a:schemeClr val="bg1"/>
                </a:solidFill>
                <a:effectLst>
                  <a:outerShdw blurRad="38100" dist="38100" dir="2700000" algn="tl">
                    <a:srgbClr val="000000">
                      <a:alpha val="43137"/>
                    </a:srgbClr>
                  </a:outerShdw>
                </a:effectLst>
                <a:latin typeface="+mj-ea"/>
                <a:ea typeface="+mj-ea"/>
              </a:endParaRPr>
            </a:p>
            <a:p>
              <a:r>
                <a:rPr lang="ja-JP" altLang="en-US" sz="1200" b="1" dirty="0">
                  <a:solidFill>
                    <a:schemeClr val="bg1"/>
                  </a:solidFill>
                  <a:effectLst>
                    <a:outerShdw blurRad="38100" dist="38100" dir="2700000" algn="tl">
                      <a:srgbClr val="000000">
                        <a:alpha val="43137"/>
                      </a:srgbClr>
                    </a:outerShdw>
                  </a:effectLst>
                  <a:latin typeface="+mj-ea"/>
                  <a:ea typeface="+mj-ea"/>
                </a:rPr>
                <a:t>業務の効率をもっと</a:t>
              </a:r>
              <a:endParaRPr lang="en-US" altLang="ja-JP" sz="1200" b="1" dirty="0">
                <a:solidFill>
                  <a:schemeClr val="bg1"/>
                </a:solidFill>
                <a:effectLst>
                  <a:outerShdw blurRad="38100" dist="38100" dir="2700000" algn="tl">
                    <a:srgbClr val="000000">
                      <a:alpha val="43137"/>
                    </a:srgbClr>
                  </a:outerShdw>
                </a:effectLst>
                <a:latin typeface="+mj-ea"/>
                <a:ea typeface="+mj-ea"/>
              </a:endParaRPr>
            </a:p>
            <a:p>
              <a:r>
                <a:rPr lang="ja-JP" altLang="en-US" sz="1200" b="1" dirty="0">
                  <a:solidFill>
                    <a:schemeClr val="bg1"/>
                  </a:solidFill>
                  <a:effectLst>
                    <a:outerShdw blurRad="38100" dist="38100" dir="2700000" algn="tl">
                      <a:srgbClr val="000000">
                        <a:alpha val="43137"/>
                      </a:srgbClr>
                    </a:outerShdw>
                  </a:effectLst>
                  <a:latin typeface="+mj-ea"/>
                  <a:ea typeface="+mj-ea"/>
                </a:rPr>
                <a:t>アップしたい</a:t>
              </a:r>
            </a:p>
          </p:txBody>
        </p:sp>
      </p:grpSp>
      <p:sp>
        <p:nvSpPr>
          <p:cNvPr id="64" name="object 4">
            <a:extLst>
              <a:ext uri="{FF2B5EF4-FFF2-40B4-BE49-F238E27FC236}">
                <a16:creationId xmlns:a16="http://schemas.microsoft.com/office/drawing/2014/main" id="{A9AD461B-B6ED-4FB3-BB06-CA3D35B6258A}"/>
              </a:ext>
            </a:extLst>
          </p:cNvPr>
          <p:cNvSpPr/>
          <p:nvPr/>
        </p:nvSpPr>
        <p:spPr>
          <a:xfrm>
            <a:off x="0" y="748563"/>
            <a:ext cx="7772400" cy="1926589"/>
          </a:xfrm>
          <a:custGeom>
            <a:avLst/>
            <a:gdLst/>
            <a:ahLst/>
            <a:cxnLst/>
            <a:rect l="l" t="t" r="r" b="b"/>
            <a:pathLst>
              <a:path w="7560309" h="1926589">
                <a:moveTo>
                  <a:pt x="7560056" y="0"/>
                </a:moveTo>
                <a:lnTo>
                  <a:pt x="7560056" y="1926348"/>
                </a:lnTo>
                <a:lnTo>
                  <a:pt x="0" y="1926348"/>
                </a:lnTo>
                <a:lnTo>
                  <a:pt x="0" y="0"/>
                </a:lnTo>
                <a:lnTo>
                  <a:pt x="7560056" y="0"/>
                </a:lnTo>
                <a:close/>
              </a:path>
            </a:pathLst>
          </a:custGeom>
          <a:solidFill>
            <a:srgbClr val="0A7AF6"/>
          </a:solidFill>
          <a:ln>
            <a:noFill/>
          </a:ln>
        </p:spPr>
        <p:txBody>
          <a:bodyPr wrap="square" lIns="0" tIns="0" rIns="0" bIns="0" rtlCol="0"/>
          <a:lstStyle/>
          <a:p>
            <a:endParaRPr dirty="0"/>
          </a:p>
        </p:txBody>
      </p:sp>
      <p:sp>
        <p:nvSpPr>
          <p:cNvPr id="65" name="object 53">
            <a:extLst>
              <a:ext uri="{FF2B5EF4-FFF2-40B4-BE49-F238E27FC236}">
                <a16:creationId xmlns:a16="http://schemas.microsoft.com/office/drawing/2014/main" id="{F88BF652-4FEA-461C-A60C-8012BCDCB0F5}"/>
              </a:ext>
            </a:extLst>
          </p:cNvPr>
          <p:cNvSpPr txBox="1">
            <a:spLocks noGrp="1"/>
          </p:cNvSpPr>
          <p:nvPr>
            <p:ph type="title"/>
          </p:nvPr>
        </p:nvSpPr>
        <p:spPr>
          <a:xfrm>
            <a:off x="240888" y="1120649"/>
            <a:ext cx="7226300" cy="1097094"/>
          </a:xfrm>
          <a:prstGeom prst="rect">
            <a:avLst/>
          </a:prstGeom>
        </p:spPr>
        <p:txBody>
          <a:bodyPr vert="horz" wrap="square" lIns="0" tIns="65404" rIns="0" bIns="0" rtlCol="0">
            <a:spAutoFit/>
          </a:bodyPr>
          <a:lstStyle/>
          <a:p>
            <a:pPr marL="12700">
              <a:lnSpc>
                <a:spcPct val="100000"/>
              </a:lnSpc>
              <a:spcBef>
                <a:spcPts val="515"/>
              </a:spcBef>
            </a:pPr>
            <a:r>
              <a:rPr spc="-295" dirty="0">
                <a:solidFill>
                  <a:srgbClr val="FFFAC2"/>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ど</a:t>
            </a:r>
            <a:r>
              <a:rPr spc="-225" dirty="0">
                <a:solidFill>
                  <a:srgbClr val="FFFAC2"/>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こ</a:t>
            </a:r>
            <a:r>
              <a:rPr spc="-200" dirty="0">
                <a:solidFill>
                  <a:srgbClr val="FFFAC2"/>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か</a:t>
            </a:r>
            <a:r>
              <a:rPr spc="-495" dirty="0">
                <a:solidFill>
                  <a:srgbClr val="FFFAC2"/>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ら</a:t>
            </a:r>
            <a:r>
              <a:rPr spc="-85" dirty="0">
                <a:solidFill>
                  <a:srgbClr val="FFFAC2"/>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で</a:t>
            </a:r>
            <a:r>
              <a:rPr spc="-250" dirty="0">
                <a:solidFill>
                  <a:srgbClr val="FFFAC2"/>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も</a:t>
            </a:r>
            <a:r>
              <a:rPr spc="-15" dirty="0">
                <a:solidFill>
                  <a:srgbClr val="FFFAC2"/>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安</a:t>
            </a:r>
            <a:r>
              <a:rPr spc="-114" dirty="0">
                <a:solidFill>
                  <a:srgbClr val="FFFAC2"/>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全</a:t>
            </a:r>
            <a:r>
              <a:rPr spc="-95" dirty="0">
                <a:solidFill>
                  <a:srgbClr val="FFFAC2"/>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に</a:t>
            </a:r>
            <a:r>
              <a:rPr lang="en-US" altLang="ja-JP" spc="-95" dirty="0">
                <a:solidFill>
                  <a:srgbClr val="FFFAC2"/>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Microsoft365</a:t>
            </a:r>
            <a:r>
              <a:rPr lang="ja-JP" altLang="en-US" spc="-135" dirty="0">
                <a:solidFill>
                  <a:srgbClr val="FFFAC2"/>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サインイン</a:t>
            </a:r>
            <a:endParaRPr lang="ja-JP" altLang="en-US"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15875" algn="ctr">
              <a:lnSpc>
                <a:spcPct val="100000"/>
              </a:lnSpc>
              <a:spcBef>
                <a:spcPts val="550"/>
              </a:spcBef>
            </a:pPr>
            <a:r>
              <a:rPr lang="ja-JP" altLang="en-US" sz="3400" spc="-5" dirty="0">
                <a:solidFill>
                  <a:srgbClr val="FFFFFF"/>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シングルサインオンで業</a:t>
            </a:r>
            <a:r>
              <a:rPr lang="ja-JP" altLang="en-US" sz="3400" spc="-70" dirty="0">
                <a:solidFill>
                  <a:srgbClr val="FFFFFF"/>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務</a:t>
            </a:r>
            <a:r>
              <a:rPr lang="ja-JP" altLang="en-US" sz="3400" spc="-90" dirty="0">
                <a:solidFill>
                  <a:srgbClr val="FFFFFF"/>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の効</a:t>
            </a:r>
            <a:r>
              <a:rPr lang="ja-JP" altLang="en-US" sz="3400" spc="-105" dirty="0">
                <a:solidFill>
                  <a:srgbClr val="FFFFFF"/>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率</a:t>
            </a:r>
            <a:r>
              <a:rPr lang="ja-JP" altLang="en-US" sz="3400" spc="-944" dirty="0">
                <a:solidFill>
                  <a:srgbClr val="FFFFFF"/>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化</a:t>
            </a:r>
            <a:r>
              <a:rPr lang="ja-JP" altLang="en-US" sz="3400" spc="10" dirty="0">
                <a:solidFill>
                  <a:srgbClr val="FFFFFF"/>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lang="ja-JP" altLang="en-US" sz="34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22" name="テキスト ボックス 121">
            <a:extLst>
              <a:ext uri="{FF2B5EF4-FFF2-40B4-BE49-F238E27FC236}">
                <a16:creationId xmlns:a16="http://schemas.microsoft.com/office/drawing/2014/main" id="{EF8A20F3-725A-4844-9562-1A940DF4ADAC}"/>
              </a:ext>
            </a:extLst>
          </p:cNvPr>
          <p:cNvSpPr txBox="1"/>
          <p:nvPr/>
        </p:nvSpPr>
        <p:spPr>
          <a:xfrm>
            <a:off x="2921242" y="252531"/>
            <a:ext cx="4755956"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業務サクサクあんしんパック</a:t>
            </a:r>
            <a:endParaRPr lang="ja-JP" altLang="en-US" sz="2400" dirty="0">
              <a:latin typeface="メイリオ" panose="020B0604030504040204" pitchFamily="50" charset="-128"/>
              <a:ea typeface="メイリオ" panose="020B0604030504040204" pitchFamily="50" charset="-128"/>
            </a:endParaRPr>
          </a:p>
        </p:txBody>
      </p:sp>
      <p:sp>
        <p:nvSpPr>
          <p:cNvPr id="124" name="object 3">
            <a:extLst>
              <a:ext uri="{FF2B5EF4-FFF2-40B4-BE49-F238E27FC236}">
                <a16:creationId xmlns:a16="http://schemas.microsoft.com/office/drawing/2014/main" id="{6C2A1002-AF5C-4F4F-B626-0E2F04A104D5}"/>
              </a:ext>
            </a:extLst>
          </p:cNvPr>
          <p:cNvSpPr/>
          <p:nvPr/>
        </p:nvSpPr>
        <p:spPr>
          <a:xfrm>
            <a:off x="438200" y="7716672"/>
            <a:ext cx="6973570" cy="2426970"/>
          </a:xfrm>
          <a:custGeom>
            <a:avLst/>
            <a:gdLst/>
            <a:ahLst/>
            <a:cxnLst/>
            <a:rect l="l" t="t" r="r" b="b"/>
            <a:pathLst>
              <a:path w="6973570" h="2426970">
                <a:moveTo>
                  <a:pt x="6973379" y="2426601"/>
                </a:moveTo>
                <a:lnTo>
                  <a:pt x="0" y="2426601"/>
                </a:lnTo>
                <a:lnTo>
                  <a:pt x="0" y="0"/>
                </a:lnTo>
                <a:lnTo>
                  <a:pt x="6973379" y="0"/>
                </a:lnTo>
                <a:lnTo>
                  <a:pt x="6973379" y="2426601"/>
                </a:lnTo>
                <a:close/>
              </a:path>
            </a:pathLst>
          </a:custGeom>
          <a:ln w="38100">
            <a:solidFill>
              <a:srgbClr val="0A7AF6"/>
            </a:solidFill>
          </a:ln>
        </p:spPr>
        <p:txBody>
          <a:bodyPr wrap="square" lIns="0" tIns="0" rIns="0" bIns="0" rtlCol="0"/>
          <a:lstStyle/>
          <a:p>
            <a:endParaRPr dirty="0"/>
          </a:p>
        </p:txBody>
      </p:sp>
      <p:sp>
        <p:nvSpPr>
          <p:cNvPr id="135" name="object 60">
            <a:extLst>
              <a:ext uri="{FF2B5EF4-FFF2-40B4-BE49-F238E27FC236}">
                <a16:creationId xmlns:a16="http://schemas.microsoft.com/office/drawing/2014/main" id="{B636C311-4E24-43D3-9ADC-814F21C8325A}"/>
              </a:ext>
            </a:extLst>
          </p:cNvPr>
          <p:cNvSpPr txBox="1"/>
          <p:nvPr/>
        </p:nvSpPr>
        <p:spPr>
          <a:xfrm>
            <a:off x="7049982" y="10529787"/>
            <a:ext cx="898736" cy="368562"/>
          </a:xfrm>
          <a:prstGeom prst="rect">
            <a:avLst/>
          </a:prstGeom>
        </p:spPr>
        <p:txBody>
          <a:bodyPr vert="horz" wrap="square" lIns="0" tIns="12700" rIns="0" bIns="0" rtlCol="0">
            <a:spAutoFit/>
          </a:bodyPr>
          <a:lstStyle/>
          <a:p>
            <a:pPr marL="12700" marR="5080" algn="ctr">
              <a:lnSpc>
                <a:spcPct val="116700"/>
              </a:lnSpc>
              <a:spcBef>
                <a:spcPts val="100"/>
              </a:spcBef>
            </a:pPr>
            <a:r>
              <a:rPr lang="ja-JP" altLang="en-US" sz="1000" dirty="0">
                <a:latin typeface="+mj-ea"/>
                <a:ea typeface="+mj-ea"/>
                <a:cs typeface="SimSun"/>
              </a:rPr>
              <a:t>詳細は</a:t>
            </a:r>
            <a:endParaRPr lang="en-US" altLang="ja-JP" sz="1000" dirty="0">
              <a:latin typeface="+mj-ea"/>
              <a:ea typeface="+mj-ea"/>
              <a:cs typeface="SimSun"/>
            </a:endParaRPr>
          </a:p>
          <a:p>
            <a:pPr marL="12700" marR="5080" algn="ctr">
              <a:lnSpc>
                <a:spcPct val="116700"/>
              </a:lnSpc>
              <a:spcBef>
                <a:spcPts val="100"/>
              </a:spcBef>
            </a:pPr>
            <a:r>
              <a:rPr lang="ja-JP" altLang="en-US" sz="1000" dirty="0">
                <a:latin typeface="+mj-ea"/>
                <a:ea typeface="+mj-ea"/>
                <a:cs typeface="SimSun"/>
              </a:rPr>
              <a:t>こちら</a:t>
            </a:r>
            <a:endParaRPr sz="1000" dirty="0">
              <a:latin typeface="+mj-ea"/>
              <a:ea typeface="+mj-ea"/>
              <a:cs typeface="SimSun"/>
            </a:endParaRPr>
          </a:p>
        </p:txBody>
      </p:sp>
      <p:sp>
        <p:nvSpPr>
          <p:cNvPr id="153" name="テキスト ボックス 152">
            <a:extLst>
              <a:ext uri="{FF2B5EF4-FFF2-40B4-BE49-F238E27FC236}">
                <a16:creationId xmlns:a16="http://schemas.microsoft.com/office/drawing/2014/main" id="{745B1504-9BBA-4399-B8C8-FCD0CD32AEF7}"/>
              </a:ext>
            </a:extLst>
          </p:cNvPr>
          <p:cNvSpPr txBox="1"/>
          <p:nvPr/>
        </p:nvSpPr>
        <p:spPr>
          <a:xfrm>
            <a:off x="2590800" y="7779804"/>
            <a:ext cx="5226941" cy="461665"/>
          </a:xfrm>
          <a:prstGeom prst="rect">
            <a:avLst/>
          </a:prstGeom>
          <a:noFill/>
        </p:spPr>
        <p:txBody>
          <a:bodyPr wrap="square">
            <a:spAutoFit/>
          </a:bodyPr>
          <a:lstStyle/>
          <a:p>
            <a:r>
              <a:rPr lang="en-US" altLang="ja-JP" sz="2400" b="1" dirty="0">
                <a:ea typeface="+mj-ea"/>
              </a:rPr>
              <a:t> </a:t>
            </a:r>
            <a:r>
              <a:rPr lang="ja-JP" altLang="en-US" b="1" dirty="0">
                <a:latin typeface="メイリオ" panose="020B0604030504040204" pitchFamily="50" charset="-128"/>
                <a:ea typeface="メイリオ" panose="020B0604030504040204" pitchFamily="50" charset="-128"/>
              </a:rPr>
              <a:t>で実現する働きかた改革ソリューション</a:t>
            </a:r>
            <a:endParaRPr lang="ja-JP" altLang="en-US" sz="2400" dirty="0">
              <a:latin typeface="メイリオ" panose="020B0604030504040204" pitchFamily="50" charset="-128"/>
              <a:ea typeface="メイリオ" panose="020B0604030504040204" pitchFamily="50" charset="-128"/>
            </a:endParaRPr>
          </a:p>
        </p:txBody>
      </p:sp>
      <p:pic>
        <p:nvPicPr>
          <p:cNvPr id="66" name="Picture 2" descr="女性のビジネスイメージ - 出張 ストックフォトと画像">
            <a:extLst>
              <a:ext uri="{FF2B5EF4-FFF2-40B4-BE49-F238E27FC236}">
                <a16:creationId xmlns:a16="http://schemas.microsoft.com/office/drawing/2014/main" id="{8337EAA4-B5B6-4529-8755-D33F9EEDF3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666115"/>
            <a:ext cx="2611522" cy="18977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ビジネスマン - ビジネスマン ストックフォトと画像">
            <a:extLst>
              <a:ext uri="{FF2B5EF4-FFF2-40B4-BE49-F238E27FC236}">
                <a16:creationId xmlns:a16="http://schemas.microsoft.com/office/drawing/2014/main" id="{C72FB18B-C58F-496E-81BC-93AE6A52A7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2664677"/>
            <a:ext cx="2611522" cy="18991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スーツを着たビジネスマンがオフィスでグループとオンラインミーティングをしています - テレワーク ストックフォトと画像">
            <a:extLst>
              <a:ext uri="{FF2B5EF4-FFF2-40B4-BE49-F238E27FC236}">
                <a16:creationId xmlns:a16="http://schemas.microsoft.com/office/drawing/2014/main" id="{1CEF7FFD-AACF-485E-AFD6-C641561F85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2664677"/>
            <a:ext cx="2611522" cy="1887185"/>
          </a:xfrm>
          <a:prstGeom prst="rect">
            <a:avLst/>
          </a:prstGeom>
          <a:noFill/>
          <a:extLst>
            <a:ext uri="{909E8E84-426E-40DD-AFC4-6F175D3DCCD1}">
              <a14:hiddenFill xmlns:a14="http://schemas.microsoft.com/office/drawing/2010/main">
                <a:solidFill>
                  <a:srgbClr val="FFFFFF"/>
                </a:solidFill>
              </a14:hiddenFill>
            </a:ext>
          </a:extLst>
        </p:spPr>
      </p:pic>
      <p:sp>
        <p:nvSpPr>
          <p:cNvPr id="75" name="テキスト ボックス 74">
            <a:extLst>
              <a:ext uri="{FF2B5EF4-FFF2-40B4-BE49-F238E27FC236}">
                <a16:creationId xmlns:a16="http://schemas.microsoft.com/office/drawing/2014/main" id="{03DD17BA-BFD3-4FF7-B0FC-69BAF8DA6C77}"/>
              </a:ext>
            </a:extLst>
          </p:cNvPr>
          <p:cNvSpPr txBox="1"/>
          <p:nvPr/>
        </p:nvSpPr>
        <p:spPr>
          <a:xfrm>
            <a:off x="4900305" y="7333593"/>
            <a:ext cx="1371600" cy="338554"/>
          </a:xfrm>
          <a:prstGeom prst="rect">
            <a:avLst/>
          </a:prstGeom>
          <a:noFill/>
        </p:spPr>
        <p:txBody>
          <a:bodyPr wrap="square">
            <a:spAutoFit/>
          </a:bodyPr>
          <a:lstStyle/>
          <a:p>
            <a:pPr algn="ctr"/>
            <a:r>
              <a:rPr lang="ja-JP" altLang="en-US" sz="1600" b="1" dirty="0">
                <a:latin typeface="+mj-ea"/>
                <a:ea typeface="+mj-ea"/>
              </a:rPr>
              <a:t>経営者</a:t>
            </a:r>
          </a:p>
        </p:txBody>
      </p:sp>
      <p:sp>
        <p:nvSpPr>
          <p:cNvPr id="76" name="テキスト ボックス 75">
            <a:extLst>
              <a:ext uri="{FF2B5EF4-FFF2-40B4-BE49-F238E27FC236}">
                <a16:creationId xmlns:a16="http://schemas.microsoft.com/office/drawing/2014/main" id="{16FAB3CC-AC18-45A9-8BA2-E48B9B22A343}"/>
              </a:ext>
            </a:extLst>
          </p:cNvPr>
          <p:cNvSpPr txBox="1"/>
          <p:nvPr/>
        </p:nvSpPr>
        <p:spPr>
          <a:xfrm>
            <a:off x="1764263" y="7384432"/>
            <a:ext cx="1371600" cy="338554"/>
          </a:xfrm>
          <a:prstGeom prst="rect">
            <a:avLst/>
          </a:prstGeom>
          <a:noFill/>
        </p:spPr>
        <p:txBody>
          <a:bodyPr wrap="square">
            <a:spAutoFit/>
          </a:bodyPr>
          <a:lstStyle/>
          <a:p>
            <a:pPr algn="ctr"/>
            <a:r>
              <a:rPr lang="ja-JP" altLang="en-US" sz="1600" b="1" dirty="0">
                <a:latin typeface="+mj-ea"/>
                <a:ea typeface="+mj-ea"/>
              </a:rPr>
              <a:t>社員</a:t>
            </a:r>
          </a:p>
        </p:txBody>
      </p:sp>
      <p:pic>
        <p:nvPicPr>
          <p:cNvPr id="1026" name="Picture 2" descr="Attorney, boss, business people, businessman, lawyer, owner, person">
            <a:extLst>
              <a:ext uri="{FF2B5EF4-FFF2-40B4-BE49-F238E27FC236}">
                <a16:creationId xmlns:a16="http://schemas.microsoft.com/office/drawing/2014/main" id="{C3476C66-9DFF-413A-9195-F4BB0AF189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55824" y="6279693"/>
            <a:ext cx="1094594" cy="11788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broker, business casual, corporate lawyer, insurer, person, man, profile ">
            <a:extLst>
              <a:ext uri="{FF2B5EF4-FFF2-40B4-BE49-F238E27FC236}">
                <a16:creationId xmlns:a16="http://schemas.microsoft.com/office/drawing/2014/main" id="{4C4E614D-A230-410D-84AB-E3B14AEC45E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47540" y="6321706"/>
            <a:ext cx="1074601" cy="10746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a:extLst>
              <a:ext uri="{FF2B5EF4-FFF2-40B4-BE49-F238E27FC236}">
                <a16:creationId xmlns:a16="http://schemas.microsoft.com/office/drawing/2014/main" id="{F325F475-01A7-B6BA-8E7B-AADC403CDF5E}"/>
              </a:ext>
            </a:extLst>
          </p:cNvPr>
          <p:cNvGrpSpPr/>
          <p:nvPr/>
        </p:nvGrpSpPr>
        <p:grpSpPr>
          <a:xfrm>
            <a:off x="5745540" y="8187542"/>
            <a:ext cx="1724446" cy="1128988"/>
            <a:chOff x="9575089" y="6289491"/>
            <a:chExt cx="1724446" cy="1128988"/>
          </a:xfrm>
        </p:grpSpPr>
        <p:sp>
          <p:nvSpPr>
            <p:cNvPr id="127" name="object 45">
              <a:extLst>
                <a:ext uri="{FF2B5EF4-FFF2-40B4-BE49-F238E27FC236}">
                  <a16:creationId xmlns:a16="http://schemas.microsoft.com/office/drawing/2014/main" id="{2289A6D5-1C20-45F6-A35C-8771042B4067}"/>
                </a:ext>
              </a:extLst>
            </p:cNvPr>
            <p:cNvSpPr txBox="1"/>
            <p:nvPr/>
          </p:nvSpPr>
          <p:spPr>
            <a:xfrm rot="2138377">
              <a:off x="9575089" y="6851679"/>
              <a:ext cx="1724446" cy="218008"/>
            </a:xfrm>
            <a:prstGeom prst="rect">
              <a:avLst/>
            </a:prstGeom>
          </p:spPr>
          <p:txBody>
            <a:bodyPr vert="horz" wrap="square" lIns="0" tIns="0" rIns="0" bIns="0" rtlCol="0">
              <a:spAutoFit/>
            </a:bodyPr>
            <a:lstStyle/>
            <a:p>
              <a:pPr>
                <a:lnSpc>
                  <a:spcPts val="1664"/>
                </a:lnSpc>
              </a:pPr>
              <a:r>
                <a:rPr sz="1750" b="1" spc="-140" dirty="0">
                  <a:solidFill>
                    <a:srgbClr val="231F20"/>
                  </a:solidFill>
                  <a:latin typeface="Microsoft YaHei"/>
                  <a:cs typeface="Microsoft YaHei"/>
                </a:rPr>
                <a:t>と</a:t>
              </a:r>
              <a:r>
                <a:rPr sz="1750" b="1" spc="-25" dirty="0">
                  <a:solidFill>
                    <a:srgbClr val="231F20"/>
                  </a:solidFill>
                  <a:latin typeface="Microsoft YaHei"/>
                  <a:cs typeface="Microsoft YaHei"/>
                </a:rPr>
                <a:t>に</a:t>
              </a:r>
              <a:r>
                <a:rPr sz="1750" b="1" spc="-105" dirty="0">
                  <a:solidFill>
                    <a:srgbClr val="231F20"/>
                  </a:solidFill>
                  <a:latin typeface="Microsoft YaHei"/>
                  <a:cs typeface="Microsoft YaHei"/>
                </a:rPr>
                <a:t>か</a:t>
              </a:r>
              <a:r>
                <a:rPr sz="1750" b="1" spc="-220" dirty="0">
                  <a:solidFill>
                    <a:srgbClr val="231F20"/>
                  </a:solidFill>
                  <a:latin typeface="Microsoft YaHei"/>
                  <a:cs typeface="Microsoft YaHei"/>
                </a:rPr>
                <a:t>く</a:t>
              </a:r>
              <a:r>
                <a:rPr sz="1750" b="1" spc="20" dirty="0">
                  <a:solidFill>
                    <a:srgbClr val="231F20"/>
                  </a:solidFill>
                  <a:latin typeface="Microsoft YaHei"/>
                  <a:cs typeface="Microsoft YaHei"/>
                </a:rPr>
                <a:t>便</a:t>
              </a:r>
              <a:r>
                <a:rPr sz="1750" b="1" spc="-310" dirty="0">
                  <a:solidFill>
                    <a:srgbClr val="231F20"/>
                  </a:solidFill>
                  <a:latin typeface="Microsoft YaHei"/>
                  <a:cs typeface="Microsoft YaHei"/>
                </a:rPr>
                <a:t>利！</a:t>
              </a:r>
              <a:endParaRPr sz="1750" dirty="0">
                <a:latin typeface="Microsoft YaHei"/>
                <a:cs typeface="Microsoft YaHei"/>
              </a:endParaRPr>
            </a:p>
          </p:txBody>
        </p:sp>
        <p:sp>
          <p:nvSpPr>
            <p:cNvPr id="129" name="object 47">
              <a:extLst>
                <a:ext uri="{FF2B5EF4-FFF2-40B4-BE49-F238E27FC236}">
                  <a16:creationId xmlns:a16="http://schemas.microsoft.com/office/drawing/2014/main" id="{E5712994-3517-4C4C-8460-82A6D1820918}"/>
                </a:ext>
              </a:extLst>
            </p:cNvPr>
            <p:cNvSpPr/>
            <p:nvPr/>
          </p:nvSpPr>
          <p:spPr>
            <a:xfrm rot="938377">
              <a:off x="9609093" y="6289491"/>
              <a:ext cx="184169" cy="451948"/>
            </a:xfrm>
            <a:custGeom>
              <a:avLst/>
              <a:gdLst/>
              <a:ahLst/>
              <a:cxnLst/>
              <a:rect l="l" t="t" r="r" b="b"/>
              <a:pathLst>
                <a:path w="22860" h="462915">
                  <a:moveTo>
                    <a:pt x="0" y="0"/>
                  </a:moveTo>
                  <a:lnTo>
                    <a:pt x="22491" y="462508"/>
                  </a:lnTo>
                </a:path>
              </a:pathLst>
            </a:custGeom>
            <a:ln w="12700">
              <a:solidFill>
                <a:srgbClr val="231F20"/>
              </a:solidFill>
            </a:ln>
          </p:spPr>
          <p:txBody>
            <a:bodyPr wrap="square" lIns="0" tIns="0" rIns="0" bIns="0" rtlCol="0"/>
            <a:lstStyle/>
            <a:p>
              <a:endParaRPr dirty="0"/>
            </a:p>
          </p:txBody>
        </p:sp>
        <p:sp>
          <p:nvSpPr>
            <p:cNvPr id="130" name="object 48">
              <a:extLst>
                <a:ext uri="{FF2B5EF4-FFF2-40B4-BE49-F238E27FC236}">
                  <a16:creationId xmlns:a16="http://schemas.microsoft.com/office/drawing/2014/main" id="{5B8E8F03-92C0-40CF-A065-FE77BA53E5FF}"/>
                </a:ext>
              </a:extLst>
            </p:cNvPr>
            <p:cNvSpPr/>
            <p:nvPr/>
          </p:nvSpPr>
          <p:spPr>
            <a:xfrm rot="938377">
              <a:off x="10685002" y="7248274"/>
              <a:ext cx="320891" cy="170205"/>
            </a:xfrm>
            <a:custGeom>
              <a:avLst/>
              <a:gdLst/>
              <a:ahLst/>
              <a:cxnLst/>
              <a:rect l="l" t="t" r="r" b="b"/>
              <a:pathLst>
                <a:path w="436245" h="336550">
                  <a:moveTo>
                    <a:pt x="435940" y="0"/>
                  </a:moveTo>
                  <a:lnTo>
                    <a:pt x="0" y="336092"/>
                  </a:lnTo>
                </a:path>
              </a:pathLst>
            </a:custGeom>
            <a:ln w="12699">
              <a:solidFill>
                <a:srgbClr val="231F20"/>
              </a:solidFill>
            </a:ln>
          </p:spPr>
          <p:txBody>
            <a:bodyPr wrap="square" lIns="0" tIns="0" rIns="0" bIns="0" rtlCol="0"/>
            <a:lstStyle/>
            <a:p>
              <a:endParaRPr dirty="0"/>
            </a:p>
          </p:txBody>
        </p:sp>
      </p:grpSp>
      <p:grpSp>
        <p:nvGrpSpPr>
          <p:cNvPr id="4" name="グループ化 3">
            <a:extLst>
              <a:ext uri="{FF2B5EF4-FFF2-40B4-BE49-F238E27FC236}">
                <a16:creationId xmlns:a16="http://schemas.microsoft.com/office/drawing/2014/main" id="{7E8E1915-B0EF-D180-9664-5FA34719DE0C}"/>
              </a:ext>
            </a:extLst>
          </p:cNvPr>
          <p:cNvGrpSpPr/>
          <p:nvPr/>
        </p:nvGrpSpPr>
        <p:grpSpPr>
          <a:xfrm rot="503905">
            <a:off x="4745933" y="8355986"/>
            <a:ext cx="1263941" cy="893253"/>
            <a:chOff x="11412881" y="5272350"/>
            <a:chExt cx="1263941" cy="893253"/>
          </a:xfrm>
        </p:grpSpPr>
        <p:sp>
          <p:nvSpPr>
            <p:cNvPr id="128" name="object 46">
              <a:extLst>
                <a:ext uri="{FF2B5EF4-FFF2-40B4-BE49-F238E27FC236}">
                  <a16:creationId xmlns:a16="http://schemas.microsoft.com/office/drawing/2014/main" id="{F4566912-D016-4076-95EE-DE65682A5867}"/>
                </a:ext>
              </a:extLst>
            </p:cNvPr>
            <p:cNvSpPr txBox="1"/>
            <p:nvPr/>
          </p:nvSpPr>
          <p:spPr>
            <a:xfrm rot="1740000">
              <a:off x="11412881" y="5677031"/>
              <a:ext cx="1263941" cy="222250"/>
            </a:xfrm>
            <a:prstGeom prst="rect">
              <a:avLst/>
            </a:prstGeom>
          </p:spPr>
          <p:txBody>
            <a:bodyPr vert="horz" wrap="square" lIns="0" tIns="0" rIns="0" bIns="0" rtlCol="0">
              <a:spAutoFit/>
            </a:bodyPr>
            <a:lstStyle/>
            <a:p>
              <a:pPr>
                <a:lnSpc>
                  <a:spcPts val="1655"/>
                </a:lnSpc>
              </a:pPr>
              <a:r>
                <a:rPr sz="2625" b="1" spc="-300" baseline="3174" dirty="0">
                  <a:solidFill>
                    <a:srgbClr val="231F20"/>
                  </a:solidFill>
                  <a:latin typeface="Microsoft YaHei"/>
                  <a:cs typeface="Microsoft YaHei"/>
                </a:rPr>
                <a:t>し</a:t>
              </a:r>
              <a:r>
                <a:rPr sz="2625" b="1" spc="-97" baseline="3174" dirty="0">
                  <a:solidFill>
                    <a:srgbClr val="231F20"/>
                  </a:solidFill>
                  <a:latin typeface="Microsoft YaHei"/>
                  <a:cs typeface="Microsoft YaHei"/>
                </a:rPr>
                <a:t>か</a:t>
              </a:r>
              <a:r>
                <a:rPr sz="2625" b="1" spc="-209" baseline="1587" dirty="0">
                  <a:solidFill>
                    <a:srgbClr val="231F20"/>
                  </a:solidFill>
                  <a:latin typeface="Microsoft YaHei"/>
                  <a:cs typeface="Microsoft YaHei"/>
                </a:rPr>
                <a:t>も</a:t>
              </a:r>
              <a:r>
                <a:rPr sz="2625" b="1" spc="-30" baseline="1587" dirty="0">
                  <a:solidFill>
                    <a:srgbClr val="231F20"/>
                  </a:solidFill>
                  <a:latin typeface="Microsoft YaHei"/>
                  <a:cs typeface="Microsoft YaHei"/>
                </a:rPr>
                <a:t>安</a:t>
              </a:r>
              <a:r>
                <a:rPr sz="1750" b="1" spc="-300" dirty="0">
                  <a:solidFill>
                    <a:srgbClr val="231F20"/>
                  </a:solidFill>
                  <a:latin typeface="Microsoft YaHei"/>
                  <a:cs typeface="Microsoft YaHei"/>
                </a:rPr>
                <a:t>全！</a:t>
              </a:r>
              <a:endParaRPr sz="1750" dirty="0">
                <a:latin typeface="Microsoft YaHei"/>
                <a:cs typeface="Microsoft YaHei"/>
              </a:endParaRPr>
            </a:p>
          </p:txBody>
        </p:sp>
        <p:sp>
          <p:nvSpPr>
            <p:cNvPr id="9" name="object 47">
              <a:extLst>
                <a:ext uri="{FF2B5EF4-FFF2-40B4-BE49-F238E27FC236}">
                  <a16:creationId xmlns:a16="http://schemas.microsoft.com/office/drawing/2014/main" id="{642FDA66-318D-5FFF-1BE1-47484FD2A300}"/>
                </a:ext>
              </a:extLst>
            </p:cNvPr>
            <p:cNvSpPr/>
            <p:nvPr/>
          </p:nvSpPr>
          <p:spPr>
            <a:xfrm>
              <a:off x="11422264" y="5272350"/>
              <a:ext cx="71212" cy="333945"/>
            </a:xfrm>
            <a:custGeom>
              <a:avLst/>
              <a:gdLst/>
              <a:ahLst/>
              <a:cxnLst/>
              <a:rect l="l" t="t" r="r" b="b"/>
              <a:pathLst>
                <a:path w="22860" h="462915">
                  <a:moveTo>
                    <a:pt x="0" y="0"/>
                  </a:moveTo>
                  <a:lnTo>
                    <a:pt x="22491" y="462508"/>
                  </a:lnTo>
                </a:path>
              </a:pathLst>
            </a:custGeom>
            <a:ln w="12700">
              <a:solidFill>
                <a:srgbClr val="231F20"/>
              </a:solidFill>
            </a:ln>
          </p:spPr>
          <p:txBody>
            <a:bodyPr wrap="square" lIns="0" tIns="0" rIns="0" bIns="0" rtlCol="0"/>
            <a:lstStyle/>
            <a:p>
              <a:endParaRPr dirty="0"/>
            </a:p>
          </p:txBody>
        </p:sp>
        <p:sp>
          <p:nvSpPr>
            <p:cNvPr id="11" name="object 48">
              <a:extLst>
                <a:ext uri="{FF2B5EF4-FFF2-40B4-BE49-F238E27FC236}">
                  <a16:creationId xmlns:a16="http://schemas.microsoft.com/office/drawing/2014/main" id="{F990C0DF-4500-D39C-BAA4-F1974EA6BD76}"/>
                </a:ext>
              </a:extLst>
            </p:cNvPr>
            <p:cNvSpPr/>
            <p:nvPr/>
          </p:nvSpPr>
          <p:spPr>
            <a:xfrm>
              <a:off x="12319892" y="6035749"/>
              <a:ext cx="331568" cy="129854"/>
            </a:xfrm>
            <a:custGeom>
              <a:avLst/>
              <a:gdLst/>
              <a:ahLst/>
              <a:cxnLst/>
              <a:rect l="l" t="t" r="r" b="b"/>
              <a:pathLst>
                <a:path w="436245" h="336550">
                  <a:moveTo>
                    <a:pt x="435940" y="0"/>
                  </a:moveTo>
                  <a:lnTo>
                    <a:pt x="0" y="336092"/>
                  </a:lnTo>
                </a:path>
              </a:pathLst>
            </a:custGeom>
            <a:ln w="12699">
              <a:solidFill>
                <a:srgbClr val="231F20"/>
              </a:solidFill>
            </a:ln>
          </p:spPr>
          <p:txBody>
            <a:bodyPr wrap="square" lIns="0" tIns="0" rIns="0" bIns="0" rtlCol="0"/>
            <a:lstStyle/>
            <a:p>
              <a:endParaRPr dirty="0"/>
            </a:p>
          </p:txBody>
        </p:sp>
      </p:grpSp>
      <p:grpSp>
        <p:nvGrpSpPr>
          <p:cNvPr id="14" name="グループ化 13">
            <a:extLst>
              <a:ext uri="{FF2B5EF4-FFF2-40B4-BE49-F238E27FC236}">
                <a16:creationId xmlns:a16="http://schemas.microsoft.com/office/drawing/2014/main" id="{8222BCCD-8051-4D8D-0EF8-DD7E170C6006}"/>
              </a:ext>
            </a:extLst>
          </p:cNvPr>
          <p:cNvGrpSpPr/>
          <p:nvPr/>
        </p:nvGrpSpPr>
        <p:grpSpPr>
          <a:xfrm>
            <a:off x="5696793" y="9123864"/>
            <a:ext cx="1724446" cy="965806"/>
            <a:chOff x="8910845" y="8650376"/>
            <a:chExt cx="1724446" cy="965806"/>
          </a:xfrm>
        </p:grpSpPr>
        <p:sp>
          <p:nvSpPr>
            <p:cNvPr id="21" name="object 45">
              <a:extLst>
                <a:ext uri="{FF2B5EF4-FFF2-40B4-BE49-F238E27FC236}">
                  <a16:creationId xmlns:a16="http://schemas.microsoft.com/office/drawing/2014/main" id="{288E334F-9D3C-CD56-6982-B9C6F8253C58}"/>
                </a:ext>
              </a:extLst>
            </p:cNvPr>
            <p:cNvSpPr txBox="1"/>
            <p:nvPr/>
          </p:nvSpPr>
          <p:spPr>
            <a:xfrm rot="2083600">
              <a:off x="8910845" y="8831120"/>
              <a:ext cx="1724446" cy="654025"/>
            </a:xfrm>
            <a:prstGeom prst="rect">
              <a:avLst/>
            </a:prstGeom>
          </p:spPr>
          <p:txBody>
            <a:bodyPr vert="horz" wrap="square" lIns="0" tIns="0" rIns="0" bIns="0" rtlCol="0">
              <a:spAutoFit/>
            </a:bodyPr>
            <a:lstStyle/>
            <a:p>
              <a:pPr algn="ctr">
                <a:lnSpc>
                  <a:spcPts val="1664"/>
                </a:lnSpc>
              </a:pPr>
              <a:r>
                <a:rPr lang="en-US" altLang="ja-JP" sz="1750" b="1" spc="-140" dirty="0">
                  <a:solidFill>
                    <a:srgbClr val="231F20"/>
                  </a:solidFill>
                  <a:latin typeface="Microsoft YaHei"/>
                  <a:cs typeface="Microsoft YaHei"/>
                </a:rPr>
                <a:t>Microsoft365</a:t>
              </a:r>
            </a:p>
            <a:p>
              <a:pPr algn="ctr">
                <a:lnSpc>
                  <a:spcPts val="1664"/>
                </a:lnSpc>
              </a:pPr>
              <a:r>
                <a:rPr lang="ja-JP" altLang="en-US" sz="1750" b="1" spc="-140" dirty="0">
                  <a:solidFill>
                    <a:srgbClr val="231F20"/>
                  </a:solidFill>
                  <a:latin typeface="Microsoft YaHei"/>
                  <a:cs typeface="Microsoft YaHei"/>
                </a:rPr>
                <a:t>脆弱性診断</a:t>
              </a:r>
              <a:endParaRPr lang="en-US" altLang="ja-JP" sz="1750" b="1" spc="-140" dirty="0">
                <a:solidFill>
                  <a:srgbClr val="231F20"/>
                </a:solidFill>
                <a:latin typeface="Microsoft YaHei"/>
                <a:cs typeface="Microsoft YaHei"/>
              </a:endParaRPr>
            </a:p>
            <a:p>
              <a:pPr algn="ctr">
                <a:lnSpc>
                  <a:spcPts val="1664"/>
                </a:lnSpc>
              </a:pPr>
              <a:r>
                <a:rPr lang="ja-JP" altLang="en-US" sz="1750" b="1" spc="-140" dirty="0">
                  <a:solidFill>
                    <a:srgbClr val="231F20"/>
                  </a:solidFill>
                  <a:latin typeface="Microsoft YaHei"/>
                  <a:cs typeface="Microsoft YaHei"/>
                </a:rPr>
                <a:t>超お得！</a:t>
              </a:r>
              <a:endParaRPr sz="1750" dirty="0">
                <a:latin typeface="Microsoft YaHei"/>
                <a:cs typeface="Microsoft YaHei"/>
              </a:endParaRPr>
            </a:p>
          </p:txBody>
        </p:sp>
        <p:sp>
          <p:nvSpPr>
            <p:cNvPr id="23" name="object 47">
              <a:extLst>
                <a:ext uri="{FF2B5EF4-FFF2-40B4-BE49-F238E27FC236}">
                  <a16:creationId xmlns:a16="http://schemas.microsoft.com/office/drawing/2014/main" id="{4AF5FE4B-5805-47ED-3B07-BA4622181889}"/>
                </a:ext>
              </a:extLst>
            </p:cNvPr>
            <p:cNvSpPr/>
            <p:nvPr/>
          </p:nvSpPr>
          <p:spPr>
            <a:xfrm rot="521521">
              <a:off x="9246437" y="8650376"/>
              <a:ext cx="45719" cy="369207"/>
            </a:xfrm>
            <a:custGeom>
              <a:avLst/>
              <a:gdLst/>
              <a:ahLst/>
              <a:cxnLst/>
              <a:rect l="l" t="t" r="r" b="b"/>
              <a:pathLst>
                <a:path w="22860" h="462915">
                  <a:moveTo>
                    <a:pt x="0" y="0"/>
                  </a:moveTo>
                  <a:lnTo>
                    <a:pt x="22491" y="462508"/>
                  </a:lnTo>
                </a:path>
              </a:pathLst>
            </a:custGeom>
            <a:ln w="12700">
              <a:solidFill>
                <a:srgbClr val="231F20"/>
              </a:solidFill>
            </a:ln>
          </p:spPr>
          <p:txBody>
            <a:bodyPr wrap="square" lIns="0" tIns="0" rIns="0" bIns="0" rtlCol="0"/>
            <a:lstStyle/>
            <a:p>
              <a:endParaRPr dirty="0"/>
            </a:p>
          </p:txBody>
        </p:sp>
        <p:sp>
          <p:nvSpPr>
            <p:cNvPr id="26" name="object 48">
              <a:extLst>
                <a:ext uri="{FF2B5EF4-FFF2-40B4-BE49-F238E27FC236}">
                  <a16:creationId xmlns:a16="http://schemas.microsoft.com/office/drawing/2014/main" id="{F06A8281-485D-9FDA-053C-96F2B2F9D42F}"/>
                </a:ext>
              </a:extLst>
            </p:cNvPr>
            <p:cNvSpPr/>
            <p:nvPr/>
          </p:nvSpPr>
          <p:spPr>
            <a:xfrm rot="521521">
              <a:off x="10162193" y="9445977"/>
              <a:ext cx="320891" cy="170205"/>
            </a:xfrm>
            <a:custGeom>
              <a:avLst/>
              <a:gdLst/>
              <a:ahLst/>
              <a:cxnLst/>
              <a:rect l="l" t="t" r="r" b="b"/>
              <a:pathLst>
                <a:path w="436245" h="336550">
                  <a:moveTo>
                    <a:pt x="435940" y="0"/>
                  </a:moveTo>
                  <a:lnTo>
                    <a:pt x="0" y="336092"/>
                  </a:lnTo>
                </a:path>
              </a:pathLst>
            </a:custGeom>
            <a:ln w="12699">
              <a:solidFill>
                <a:srgbClr val="231F20"/>
              </a:solidFill>
            </a:ln>
          </p:spPr>
          <p:txBody>
            <a:bodyPr wrap="square" lIns="0" tIns="0" rIns="0" bIns="0" rtlCol="0"/>
            <a:lstStyle/>
            <a:p>
              <a:endParaRPr dirty="0"/>
            </a:p>
          </p:txBody>
        </p:sp>
      </p:grpSp>
      <p:sp>
        <p:nvSpPr>
          <p:cNvPr id="6" name="正方形/長方形 5">
            <a:extLst>
              <a:ext uri="{FF2B5EF4-FFF2-40B4-BE49-F238E27FC236}">
                <a16:creationId xmlns:a16="http://schemas.microsoft.com/office/drawing/2014/main" id="{6428D41A-BACF-EF79-0920-6B793509ABE8}"/>
              </a:ext>
            </a:extLst>
          </p:cNvPr>
          <p:cNvSpPr/>
          <p:nvPr/>
        </p:nvSpPr>
        <p:spPr>
          <a:xfrm>
            <a:off x="3111048" y="10307616"/>
            <a:ext cx="1692812" cy="444341"/>
          </a:xfrm>
          <a:prstGeom prst="rect">
            <a:avLst/>
          </a:prstGeom>
          <a:solidFill>
            <a:srgbClr val="0A7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highlight>
                  <a:srgbClr val="0A7AF6"/>
                </a:highlight>
                <a:latin typeface="游ゴシック" panose="020B0400000000000000" pitchFamily="50" charset="-128"/>
                <a:ea typeface="游ゴシック" panose="020B0400000000000000" pitchFamily="50" charset="-128"/>
              </a:rPr>
              <a:t>販売店様情報</a:t>
            </a:r>
          </a:p>
        </p:txBody>
      </p:sp>
      <p:sp>
        <p:nvSpPr>
          <p:cNvPr id="15" name="星: 7 pt 14">
            <a:extLst>
              <a:ext uri="{FF2B5EF4-FFF2-40B4-BE49-F238E27FC236}">
                <a16:creationId xmlns:a16="http://schemas.microsoft.com/office/drawing/2014/main" id="{EC3EDBDB-498E-3B0D-6FBB-A8A4B203B89C}"/>
              </a:ext>
            </a:extLst>
          </p:cNvPr>
          <p:cNvSpPr/>
          <p:nvPr/>
        </p:nvSpPr>
        <p:spPr>
          <a:xfrm>
            <a:off x="145205" y="4669755"/>
            <a:ext cx="2189573" cy="831028"/>
          </a:xfrm>
          <a:prstGeom prst="star7">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latin typeface="Meiryo UI" panose="020B0604030504040204" pitchFamily="50" charset="-128"/>
                <a:ea typeface="Meiryo UI" panose="020B0604030504040204" pitchFamily="50" charset="-128"/>
              </a:rPr>
              <a:t>個人情報</a:t>
            </a:r>
            <a:endParaRPr kumimoji="1" lang="en-US" altLang="ja-JP" sz="1600" b="1" dirty="0">
              <a:solidFill>
                <a:srgbClr val="FF0000"/>
              </a:solidFill>
              <a:latin typeface="Meiryo UI" panose="020B0604030504040204" pitchFamily="50" charset="-128"/>
              <a:ea typeface="Meiryo UI" panose="020B0604030504040204" pitchFamily="50" charset="-128"/>
            </a:endParaRPr>
          </a:p>
          <a:p>
            <a:pPr algn="ctr"/>
            <a:r>
              <a:rPr kumimoji="1" lang="ja-JP" altLang="en-US" sz="1600" b="1" dirty="0">
                <a:solidFill>
                  <a:srgbClr val="FF0000"/>
                </a:solidFill>
                <a:latin typeface="Meiryo UI" panose="020B0604030504040204" pitchFamily="50" charset="-128"/>
                <a:ea typeface="Meiryo UI" panose="020B0604030504040204" pitchFamily="50" charset="-128"/>
              </a:rPr>
              <a:t>保護法改正</a:t>
            </a:r>
          </a:p>
        </p:txBody>
      </p:sp>
      <p:pic>
        <p:nvPicPr>
          <p:cNvPr id="5" name="Picture 2" descr="最大20％オフ】Microsoft 365でチームの生産性向上｜マネーフォワード クラウドStore｜株式会社マネーフォワード">
            <a:extLst>
              <a:ext uri="{FF2B5EF4-FFF2-40B4-BE49-F238E27FC236}">
                <a16:creationId xmlns:a16="http://schemas.microsoft.com/office/drawing/2014/main" id="{34BC69F6-BFB6-7B33-6C7F-981E306F456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0245" y="7810121"/>
            <a:ext cx="1902296" cy="4583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icrosoft365 | 株式会社コムデック ｰ【伴走支援に強い】kintoneアプリ開発・業務改善">
            <a:extLst>
              <a:ext uri="{FF2B5EF4-FFF2-40B4-BE49-F238E27FC236}">
                <a16:creationId xmlns:a16="http://schemas.microsoft.com/office/drawing/2014/main" id="{54B593DA-CE09-CA8B-35F3-01617E701E9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7077" y="8302036"/>
            <a:ext cx="3197908" cy="1712193"/>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グループ化 16">
            <a:extLst>
              <a:ext uri="{FF2B5EF4-FFF2-40B4-BE49-F238E27FC236}">
                <a16:creationId xmlns:a16="http://schemas.microsoft.com/office/drawing/2014/main" id="{E3D0F90F-1CD3-426B-F348-28AFC701B571}"/>
              </a:ext>
            </a:extLst>
          </p:cNvPr>
          <p:cNvGrpSpPr/>
          <p:nvPr/>
        </p:nvGrpSpPr>
        <p:grpSpPr>
          <a:xfrm>
            <a:off x="4009508" y="8653624"/>
            <a:ext cx="1724446" cy="1340705"/>
            <a:chOff x="9500976" y="3965916"/>
            <a:chExt cx="1724446" cy="1340705"/>
          </a:xfrm>
        </p:grpSpPr>
        <p:sp>
          <p:nvSpPr>
            <p:cNvPr id="10" name="object 45">
              <a:extLst>
                <a:ext uri="{FF2B5EF4-FFF2-40B4-BE49-F238E27FC236}">
                  <a16:creationId xmlns:a16="http://schemas.microsoft.com/office/drawing/2014/main" id="{4102423D-E5C4-EC44-D73B-C0652B2618EF}"/>
                </a:ext>
              </a:extLst>
            </p:cNvPr>
            <p:cNvSpPr txBox="1"/>
            <p:nvPr/>
          </p:nvSpPr>
          <p:spPr>
            <a:xfrm rot="2083600">
              <a:off x="9500976" y="4418260"/>
              <a:ext cx="1724446" cy="436017"/>
            </a:xfrm>
            <a:prstGeom prst="rect">
              <a:avLst/>
            </a:prstGeom>
          </p:spPr>
          <p:txBody>
            <a:bodyPr vert="horz" wrap="square" lIns="0" tIns="0" rIns="0" bIns="0" rtlCol="0">
              <a:spAutoFit/>
            </a:bodyPr>
            <a:lstStyle/>
            <a:p>
              <a:pPr algn="ctr">
                <a:lnSpc>
                  <a:spcPts val="1664"/>
                </a:lnSpc>
              </a:pPr>
              <a:r>
                <a:rPr lang="ja-JP" altLang="en-US" sz="1750" b="1" spc="-140" dirty="0">
                  <a:solidFill>
                    <a:srgbClr val="231F20"/>
                  </a:solidFill>
                  <a:latin typeface="Microsoft YaHei"/>
                  <a:cs typeface="Microsoft YaHei"/>
                </a:rPr>
                <a:t>この値段で</a:t>
              </a:r>
              <a:endParaRPr lang="en-US" altLang="ja-JP" sz="1750" b="1" spc="-140" dirty="0">
                <a:solidFill>
                  <a:srgbClr val="231F20"/>
                </a:solidFill>
                <a:latin typeface="Microsoft YaHei"/>
                <a:cs typeface="Microsoft YaHei"/>
              </a:endParaRPr>
            </a:p>
            <a:p>
              <a:pPr algn="ctr">
                <a:lnSpc>
                  <a:spcPts val="1664"/>
                </a:lnSpc>
              </a:pPr>
              <a:r>
                <a:rPr lang="ja-JP" altLang="en-US" sz="1750" b="1" spc="-140" dirty="0">
                  <a:solidFill>
                    <a:srgbClr val="231F20"/>
                  </a:solidFill>
                  <a:latin typeface="Microsoft YaHei"/>
                  <a:cs typeface="Microsoft YaHei"/>
                </a:rPr>
                <a:t>シングルサインオン</a:t>
              </a:r>
              <a:endParaRPr sz="1750" dirty="0">
                <a:latin typeface="Microsoft YaHei"/>
                <a:cs typeface="Microsoft YaHei"/>
              </a:endParaRPr>
            </a:p>
          </p:txBody>
        </p:sp>
        <p:sp>
          <p:nvSpPr>
            <p:cNvPr id="12" name="object 47">
              <a:extLst>
                <a:ext uri="{FF2B5EF4-FFF2-40B4-BE49-F238E27FC236}">
                  <a16:creationId xmlns:a16="http://schemas.microsoft.com/office/drawing/2014/main" id="{299289A5-DE8B-7179-03C5-CFCBFD8B489B}"/>
                </a:ext>
              </a:extLst>
            </p:cNvPr>
            <p:cNvSpPr/>
            <p:nvPr/>
          </p:nvSpPr>
          <p:spPr>
            <a:xfrm>
              <a:off x="9551582" y="3965916"/>
              <a:ext cx="45719" cy="389714"/>
            </a:xfrm>
            <a:custGeom>
              <a:avLst/>
              <a:gdLst/>
              <a:ahLst/>
              <a:cxnLst/>
              <a:rect l="l" t="t" r="r" b="b"/>
              <a:pathLst>
                <a:path w="22860" h="462915">
                  <a:moveTo>
                    <a:pt x="0" y="0"/>
                  </a:moveTo>
                  <a:lnTo>
                    <a:pt x="22491" y="462508"/>
                  </a:lnTo>
                </a:path>
              </a:pathLst>
            </a:custGeom>
            <a:ln w="12700">
              <a:solidFill>
                <a:srgbClr val="231F20"/>
              </a:solidFill>
            </a:ln>
          </p:spPr>
          <p:txBody>
            <a:bodyPr wrap="square" lIns="0" tIns="0" rIns="0" bIns="0" rtlCol="0"/>
            <a:lstStyle/>
            <a:p>
              <a:endParaRPr dirty="0"/>
            </a:p>
          </p:txBody>
        </p:sp>
        <p:sp>
          <p:nvSpPr>
            <p:cNvPr id="13" name="object 48">
              <a:extLst>
                <a:ext uri="{FF2B5EF4-FFF2-40B4-BE49-F238E27FC236}">
                  <a16:creationId xmlns:a16="http://schemas.microsoft.com/office/drawing/2014/main" id="{786F4369-2616-F070-4E90-BE2168F22229}"/>
                </a:ext>
              </a:extLst>
            </p:cNvPr>
            <p:cNvSpPr/>
            <p:nvPr/>
          </p:nvSpPr>
          <p:spPr>
            <a:xfrm>
              <a:off x="10864466" y="5176767"/>
              <a:ext cx="331568" cy="129854"/>
            </a:xfrm>
            <a:custGeom>
              <a:avLst/>
              <a:gdLst/>
              <a:ahLst/>
              <a:cxnLst/>
              <a:rect l="l" t="t" r="r" b="b"/>
              <a:pathLst>
                <a:path w="436245" h="336550">
                  <a:moveTo>
                    <a:pt x="435940" y="0"/>
                  </a:moveTo>
                  <a:lnTo>
                    <a:pt x="0" y="336092"/>
                  </a:lnTo>
                </a:path>
              </a:pathLst>
            </a:custGeom>
            <a:ln w="12699">
              <a:solidFill>
                <a:srgbClr val="231F20"/>
              </a:solidFill>
            </a:ln>
          </p:spPr>
          <p:txBody>
            <a:bodyPr wrap="square" lIns="0" tIns="0" rIns="0" bIns="0" rtlCol="0"/>
            <a:lstStyle/>
            <a:p>
              <a:endParaRPr dirty="0"/>
            </a:p>
          </p:txBody>
        </p:sp>
      </p:grpSp>
      <p:pic>
        <p:nvPicPr>
          <p:cNvPr id="16" name="Picture 4">
            <a:extLst>
              <a:ext uri="{FF2B5EF4-FFF2-40B4-BE49-F238E27FC236}">
                <a16:creationId xmlns:a16="http://schemas.microsoft.com/office/drawing/2014/main" id="{C1D715B9-D51A-C2DB-9D49-633DEA6FA3C9}"/>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5786" y="233603"/>
            <a:ext cx="2488541" cy="40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528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50C53119-6FB1-44EB-844E-8A407456C32D}"/>
              </a:ext>
            </a:extLst>
          </p:cNvPr>
          <p:cNvSpPr/>
          <p:nvPr/>
        </p:nvSpPr>
        <p:spPr>
          <a:xfrm>
            <a:off x="438770" y="888905"/>
            <a:ext cx="6476999" cy="3056086"/>
          </a:xfrm>
          <a:prstGeom prst="roundRect">
            <a:avLst>
              <a:gd name="adj" fmla="val 30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pic>
        <p:nvPicPr>
          <p:cNvPr id="5" name="Picture 2" descr="挿絵 が含まれている画像&#10;&#10;自動的に生成された説明">
            <a:extLst>
              <a:ext uri="{FF2B5EF4-FFF2-40B4-BE49-F238E27FC236}">
                <a16:creationId xmlns:a16="http://schemas.microsoft.com/office/drawing/2014/main" id="{E2A6297D-7D03-432B-AA5C-EBEF6B9CA1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9315" y="1362802"/>
            <a:ext cx="1392738" cy="166595"/>
          </a:xfrm>
          <a:prstGeom prst="rect">
            <a:avLst/>
          </a:prstGeom>
          <a:noFill/>
        </p:spPr>
      </p:pic>
      <p:pic>
        <p:nvPicPr>
          <p:cNvPr id="8" name="Picture 2" descr="黒い背景に白い文字がある&#10;&#10;低い精度で自動的に生成された説明">
            <a:extLst>
              <a:ext uri="{FF2B5EF4-FFF2-40B4-BE49-F238E27FC236}">
                <a16:creationId xmlns:a16="http://schemas.microsoft.com/office/drawing/2014/main" id="{E2985CE6-BDC7-4086-9CC9-0851000647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56874" y="1687940"/>
            <a:ext cx="398092" cy="364034"/>
          </a:xfrm>
          <a:prstGeom prst="rect">
            <a:avLst/>
          </a:prstGeom>
          <a:noFill/>
        </p:spPr>
      </p:pic>
      <p:pic>
        <p:nvPicPr>
          <p:cNvPr id="9" name="Picture 2" descr="座る, 光, キーボード, テーブル が含まれている画像&#10;&#10;自動的に生成された説明">
            <a:extLst>
              <a:ext uri="{FF2B5EF4-FFF2-40B4-BE49-F238E27FC236}">
                <a16:creationId xmlns:a16="http://schemas.microsoft.com/office/drawing/2014/main" id="{A727A23D-FF9A-427A-9E90-D41F23C234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8937" y="1687940"/>
            <a:ext cx="398092" cy="364034"/>
          </a:xfrm>
          <a:prstGeom prst="rect">
            <a:avLst/>
          </a:prstGeom>
          <a:noFill/>
        </p:spPr>
      </p:pic>
      <p:pic>
        <p:nvPicPr>
          <p:cNvPr id="10" name="Picture 2" descr="アイコン&#10;&#10;自動的に生成された説明">
            <a:extLst>
              <a:ext uri="{FF2B5EF4-FFF2-40B4-BE49-F238E27FC236}">
                <a16:creationId xmlns:a16="http://schemas.microsoft.com/office/drawing/2014/main" id="{7EF070B4-E141-4E02-907B-2613C527F8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6499" y="1742574"/>
            <a:ext cx="398092" cy="364034"/>
          </a:xfrm>
          <a:prstGeom prst="rect">
            <a:avLst/>
          </a:prstGeom>
          <a:noFill/>
        </p:spPr>
      </p:pic>
      <p:pic>
        <p:nvPicPr>
          <p:cNvPr id="11" name="図 10">
            <a:extLst>
              <a:ext uri="{FF2B5EF4-FFF2-40B4-BE49-F238E27FC236}">
                <a16:creationId xmlns:a16="http://schemas.microsoft.com/office/drawing/2014/main" id="{21E63F7B-37A6-4E58-9255-2164B7C8CA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7131" y="1579547"/>
            <a:ext cx="746573" cy="84787"/>
          </a:xfrm>
          <a:prstGeom prst="rect">
            <a:avLst/>
          </a:prstGeom>
        </p:spPr>
      </p:pic>
      <p:pic>
        <p:nvPicPr>
          <p:cNvPr id="12" name="図 11">
            <a:extLst>
              <a:ext uri="{FF2B5EF4-FFF2-40B4-BE49-F238E27FC236}">
                <a16:creationId xmlns:a16="http://schemas.microsoft.com/office/drawing/2014/main" id="{9AB1A9DB-9DE9-49F1-8A73-36D68D547D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48754" y="1555465"/>
            <a:ext cx="485981" cy="159991"/>
          </a:xfrm>
          <a:prstGeom prst="rect">
            <a:avLst/>
          </a:prstGeom>
        </p:spPr>
      </p:pic>
      <p:pic>
        <p:nvPicPr>
          <p:cNvPr id="14" name="Picture 2" descr="ＹＡＭＡＨＡのロゴの違い知ってます？ : YSP天白 バイク屋さんのつぶやき日記">
            <a:extLst>
              <a:ext uri="{FF2B5EF4-FFF2-40B4-BE49-F238E27FC236}">
                <a16:creationId xmlns:a16="http://schemas.microsoft.com/office/drawing/2014/main" id="{4D3BE57F-D652-4945-A834-5C6140FD4C9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50221" y="1292655"/>
            <a:ext cx="823731" cy="178884"/>
          </a:xfrm>
          <a:prstGeom prst="rect">
            <a:avLst/>
          </a:prstGeom>
          <a:noFill/>
          <a:extLst>
            <a:ext uri="{909E8E84-426E-40DD-AFC4-6F175D3DCCD1}">
              <a14:hiddenFill xmlns:a14="http://schemas.microsoft.com/office/drawing/2010/main">
                <a:solidFill>
                  <a:srgbClr val="FFFFFF"/>
                </a:solidFill>
              </a14:hiddenFill>
            </a:ext>
          </a:extLst>
        </p:spPr>
      </p:pic>
      <p:sp>
        <p:nvSpPr>
          <p:cNvPr id="15" name="四角形: 角を丸くする 14">
            <a:extLst>
              <a:ext uri="{FF2B5EF4-FFF2-40B4-BE49-F238E27FC236}">
                <a16:creationId xmlns:a16="http://schemas.microsoft.com/office/drawing/2014/main" id="{6700ED88-6F87-49DF-8F3B-B3F0BBCE42CD}"/>
              </a:ext>
            </a:extLst>
          </p:cNvPr>
          <p:cNvSpPr/>
          <p:nvPr/>
        </p:nvSpPr>
        <p:spPr>
          <a:xfrm>
            <a:off x="457200" y="945130"/>
            <a:ext cx="6950365" cy="1161439"/>
          </a:xfrm>
          <a:prstGeom prst="round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6" name="四角形: 角を丸くする 15">
            <a:extLst>
              <a:ext uri="{FF2B5EF4-FFF2-40B4-BE49-F238E27FC236}">
                <a16:creationId xmlns:a16="http://schemas.microsoft.com/office/drawing/2014/main" id="{76184B31-4944-4D42-B9DA-2AE8C84AD90D}"/>
              </a:ext>
            </a:extLst>
          </p:cNvPr>
          <p:cNvSpPr/>
          <p:nvPr/>
        </p:nvSpPr>
        <p:spPr>
          <a:xfrm>
            <a:off x="4914294" y="1026196"/>
            <a:ext cx="1515099" cy="194006"/>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latin typeface="+mn-ea"/>
              </a:rPr>
              <a:t>アプリケーション</a:t>
            </a:r>
            <a:endParaRPr kumimoji="1" lang="ja-JP" altLang="en-US" sz="1000" b="1" dirty="0">
              <a:latin typeface="+mn-ea"/>
            </a:endParaRPr>
          </a:p>
        </p:txBody>
      </p:sp>
      <p:sp>
        <p:nvSpPr>
          <p:cNvPr id="17" name="四角形: 角を丸くする 16">
            <a:extLst>
              <a:ext uri="{FF2B5EF4-FFF2-40B4-BE49-F238E27FC236}">
                <a16:creationId xmlns:a16="http://schemas.microsoft.com/office/drawing/2014/main" id="{F8BB8004-9EF3-4026-9636-FB6CE149A7D3}"/>
              </a:ext>
            </a:extLst>
          </p:cNvPr>
          <p:cNvSpPr/>
          <p:nvPr/>
        </p:nvSpPr>
        <p:spPr>
          <a:xfrm>
            <a:off x="1593891" y="1024695"/>
            <a:ext cx="1515100" cy="172107"/>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latin typeface="+mn-ea"/>
              </a:rPr>
              <a:t>社内ネットワーク</a:t>
            </a:r>
            <a:endParaRPr kumimoji="1" lang="ja-JP" altLang="en-US" sz="1000" b="1" dirty="0">
              <a:latin typeface="+mn-ea"/>
            </a:endParaRPr>
          </a:p>
        </p:txBody>
      </p:sp>
      <p:pic>
        <p:nvPicPr>
          <p:cNvPr id="18" name="図 17">
            <a:extLst>
              <a:ext uri="{FF2B5EF4-FFF2-40B4-BE49-F238E27FC236}">
                <a16:creationId xmlns:a16="http://schemas.microsoft.com/office/drawing/2014/main" id="{57D9D15C-DBD5-4FB5-BF55-14EDDB744C97}"/>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229" b="89857" l="9815" r="89896">
                        <a14:foregroundMark x1="10681" y1="55244" x2="10681" y2="35759"/>
                        <a14:foregroundMark x1="9815" y1="45616" x2="9815" y2="45616"/>
                        <a14:foregroundMark x1="10494" y1="48768" x2="10494" y2="48768"/>
                        <a14:foregroundMark x1="11632" y1="54040" x2="11632" y2="54040"/>
                        <a14:foregroundMark x1="13449" y1="46418" x2="13449" y2="46418"/>
                        <a14:foregroundMark x1="13449" y1="46418" x2="13449" y2="46418"/>
                        <a14:foregroundMark x1="21056" y1="9341" x2="21056" y2="9341"/>
                        <a14:foregroundMark x1="19069" y1="10716" x2="22143" y2="10888"/>
                        <a14:foregroundMark x1="26575" y1="28481" x2="26575" y2="28481"/>
                        <a14:foregroundMark x1="20037" y1="13181" x2="22635" y2="12436"/>
                        <a14:foregroundMark x1="26507" y1="31805" x2="26507" y2="31805"/>
                        <a14:foregroundMark x1="20134" y1="9728" x2="22075" y2="10716"/>
                        <a14:foregroundMark x1="23739" y1="26476" x2="23739" y2="26476"/>
                        <a14:foregroundMark x1="19698" y1="11862" x2="19698" y2="11862"/>
                        <a14:foregroundMark x1="20801" y1="11862" x2="19137" y2="11862"/>
                        <a14:foregroundMark x1="22126" y1="16218" x2="22126" y2="16218"/>
                        <a14:foregroundMark x1="18085" y1="12206" x2="18543" y2="10487"/>
                        <a14:foregroundMark x1="22907" y1="15072" x2="22907" y2="15072"/>
                        <a14:foregroundMark x1="18475" y1="11461" x2="19698" y2="9858"/>
                        <a14:foregroundMark x1="20920" y1="12034" x2="20920" y2="12034"/>
                        <a14:foregroundMark x1="21973" y1="18854" x2="21973" y2="18854"/>
                        <a14:foregroundMark x1="19426" y1="13181" x2="19315" y2="9972"/>
                        <a14:foregroundMark x1="21464" y1="17192" x2="21464" y2="17192"/>
                        <a14:foregroundMark x1="24962" y1="25731" x2="19307" y2="11461"/>
                        <a14:foregroundMark x1="24350" y1="16218" x2="24350" y2="16218"/>
                        <a14:foregroundMark x1="17762" y1="12206" x2="19647" y2="10716"/>
                        <a14:foregroundMark x1="18696" y1="12034" x2="18603" y2="10185"/>
                        <a14:foregroundMark x1="18866" y1="11060" x2="19013" y2="10062"/>
                        <a14:foregroundMark x1="20360" y1="12779" x2="20360" y2="12779"/>
                        <a14:foregroundMark x1="20411" y1="15473" x2="20411" y2="15473"/>
                        <a14:foregroundMark x1="19868" y1="14155" x2="19340" y2="9965"/>
                        <a14:foregroundMark x1="19579" y1="17364" x2="19579" y2="17364"/>
                        <a14:foregroundMark x1="20632" y1="19656" x2="19442" y2="9934"/>
                        <a14:foregroundMark x1="20411" y1="20401" x2="20411" y2="20401"/>
                        <a14:foregroundMark x1="21684" y1="20000" x2="21684" y2="20000"/>
                        <a14:foregroundMark x1="21090" y1="19656" x2="21090" y2="19656"/>
                        <a14:foregroundMark x1="19528" y1="18682" x2="18815" y2="14670"/>
                        <a14:foregroundMark x1="18594" y1="14327" x2="19868" y2="11289"/>
                        <a14:foregroundMark x1="19528" y1="10315" x2="19530" y2="10315"/>
                        <a14:foregroundMark x1="21413" y1="16791" x2="21413" y2="16791"/>
                        <a14:foregroundMark x1="22024" y1="14327" x2="22024" y2="14327"/>
                        <a14:foregroundMark x1="40007" y1="55216" x2="40397" y2="60172"/>
                        <a14:foregroundMark x1="38971" y1="42063" x2="39435" y2="47959"/>
                        <a14:foregroundMark x1="41450" y1="58797" x2="41450" y2="58797"/>
                        <a14:foregroundMark x1="42282" y1="57307" x2="42282" y2="57307"/>
                        <a14:foregroundMark x1="38903" y1="42865" x2="40788" y2="47794"/>
                        <a14:foregroundMark x1="41671" y1="47049" x2="41671" y2="47049"/>
                        <a14:foregroundMark x1="41450" y1="50831" x2="39905" y2="44928"/>
                        <a14:foregroundMark x1="42571" y1="48940" x2="42571" y2="48940"/>
                        <a14:foregroundMark x1="41926" y1="36574" x2="41960" y2="35244"/>
                        <a14:foregroundMark x1="41620" y1="48539" x2="41722" y2="44539"/>
                        <a14:foregroundMark x1="41960" y1="35244" x2="41960" y2="35244"/>
                        <a14:foregroundMark x1="38852" y1="34269" x2="41450" y2="34670"/>
                        <a14:foregroundMark x1="42401" y1="35415" x2="42401" y2="35415"/>
                        <a14:foregroundMark x1="41790" y1="34097" x2="41790" y2="34097"/>
                        <a14:foregroundMark x1="40024" y1="35645" x2="40024" y2="35645"/>
                        <a14:foregroundMark x1="38190" y1="58052" x2="37918" y2="55587"/>
                        <a14:foregroundMark x1="37697" y1="56332" x2="40737" y2="59599"/>
                        <a14:foregroundMark x1="42011" y1="58223" x2="42011" y2="58223"/>
                        <a14:foregroundMark x1="41128" y1="59943" x2="38462" y2="56160"/>
                        <a14:foregroundMark x1="38411" y1="55415" x2="38852" y2="55014"/>
                        <a14:foregroundMark x1="42503" y1="55989" x2="42503" y2="55989"/>
                        <a14:foregroundMark x1="38971" y1="60745" x2="41009" y2="60344"/>
                        <a14:foregroundMark x1="42503" y1="55587" x2="42503" y2="55587"/>
                        <a14:foregroundMark x1="45610" y1="44585" x2="46001" y2="58223"/>
                        <a14:foregroundMark x1="45831" y1="57708" x2="45831" y2="57708"/>
                        <a14:foregroundMark x1="45339" y1="58797" x2="45093" y2="61086"/>
                        <a14:foregroundMark x1="45339" y1="53524" x2="45339" y2="53524"/>
                        <a14:foregroundMark x1="45831" y1="35244" x2="45712" y2="31805"/>
                        <a14:foregroundMark x1="46222" y1="32206" x2="46222" y2="32206"/>
                        <a14:foregroundMark x1="49210" y1="43610" x2="49652" y2="59771"/>
                        <a14:foregroundMark x1="50807" y1="45100" x2="50807" y2="45100"/>
                        <a14:foregroundMark x1="57488" y1="64603" x2="56903" y2="66418"/>
                        <a14:foregroundMark x1="60372" y1="55658" x2="58681" y2="60902"/>
                        <a14:foregroundMark x1="62167" y1="50086" x2="60763" y2="54441"/>
                        <a14:foregroundMark x1="61725" y1="47393" x2="61725" y2="47393"/>
                        <a14:foregroundMark x1="65478" y1="29169" x2="65869" y2="58223"/>
                        <a14:foregroundMark x1="72946" y1="56882" x2="73459" y2="57708"/>
                        <a14:foregroundMark x1="69078" y1="50659" x2="70308" y2="52638"/>
                        <a14:foregroundMark x1="73068" y1="46246" x2="73068" y2="46246"/>
                        <a14:foregroundMark x1="78332" y1="32779" x2="79046" y2="59370"/>
                        <a14:foregroundMark x1="83308" y1="34670" x2="82646" y2="36734"/>
                        <a14:foregroundMark x1="38903" y1="59599" x2="41128" y2="60344"/>
                        <a14:foregroundMark x1="42282" y1="56905" x2="42282" y2="56905"/>
                        <a14:foregroundMark x1="65376" y1="56332" x2="65236" y2="59977"/>
                        <a14:foregroundMark x1="65699" y1="54441" x2="65699" y2="54441"/>
                        <a14:foregroundMark x1="71302" y1="59771" x2="71302" y2="59771"/>
                        <a14:foregroundMark x1="70714" y1="47943" x2="72899" y2="49685"/>
                        <a14:foregroundMark x1="61262" y1="54441" x2="60333" y2="57135"/>
                        <a14:foregroundMark x1="61657" y1="53295" x2="61262" y2="54441"/>
                        <a14:foregroundMark x1="59891" y1="58052" x2="61063" y2="55759"/>
                        <a14:foregroundMark x1="69638" y1="52951" x2="69638" y2="52951"/>
                        <a14:foregroundMark x1="72746" y1="59370" x2="72746" y2="59370"/>
                        <a14:foregroundMark x1="72678" y1="57880" x2="72678" y2="57880"/>
                        <a14:foregroundMark x1="72287" y1="57880" x2="72508" y2="57307"/>
                        <a14:foregroundMark x1="72457" y1="56734" x2="72457" y2="56734"/>
                        <a14:foregroundMark x1="73289" y1="55759" x2="73289" y2="55759"/>
                        <a14:foregroundMark x1="72899" y1="55587" x2="72899" y2="55587"/>
                        <a14:foregroundMark x1="73459" y1="55415" x2="73459" y2="55415"/>
                        <a14:foregroundMark x1="73068" y1="54842" x2="73068" y2="54842"/>
                        <a14:foregroundMark x1="73017" y1="54613" x2="73017" y2="54613"/>
                        <a14:foregroundMark x1="69961" y1="53696" x2="69961" y2="53696"/>
                        <a14:foregroundMark x1="70470" y1="53123" x2="70470" y2="53123"/>
                        <a14:backgroundMark x1="18883" y1="5173" x2="19156" y2="5248"/>
                        <a14:backgroundMark x1="18761" y1="5140" x2="18834" y2="5160"/>
                        <a14:backgroundMark x1="18203" y1="4986" x2="18737" y2="5133"/>
                        <a14:backgroundMark x1="31720" y1="11633" x2="31720" y2="11633"/>
                        <a14:backgroundMark x1="30498" y1="10716" x2="30498" y2="10716"/>
                        <a14:backgroundMark x1="24792" y1="9971" x2="24792" y2="9971"/>
                        <a14:backgroundMark x1="24741" y1="8997" x2="24741" y2="8997"/>
                        <a14:backgroundMark x1="16488" y1="9169" x2="18637" y2="9169"/>
                        <a14:backgroundMark x1="31992" y1="9398" x2="31992" y2="9398"/>
                        <a14:backgroundMark x1="29886" y1="7278" x2="29886" y2="7278"/>
                        <a14:backgroundMark x1="17151" y1="2521" x2="19477" y2="4241"/>
                        <a14:backgroundMark x1="26626" y1="4642" x2="26626" y2="4642"/>
                        <a14:backgroundMark x1="17049" y1="2120" x2="17049" y2="2120"/>
                        <a14:backgroundMark x1="17049" y1="2120" x2="20700" y2="458"/>
                        <a14:backgroundMark x1="20751" y1="3095" x2="18373" y2="2521"/>
                        <a14:backgroundMark x1="32162" y1="10487" x2="32162" y2="10487"/>
                        <a14:backgroundMark x1="28952" y1="9742" x2="28952" y2="9742"/>
                        <a14:backgroundMark x1="15656" y1="8825" x2="18373" y2="5387"/>
                        <a14:backgroundMark x1="32824" y1="4069" x2="32824" y2="4069"/>
                        <a14:backgroundMark x1="18764" y1="8023" x2="18764" y2="8023"/>
                        <a14:backgroundMark x1="11343" y1="9570" x2="22194" y2="4814"/>
                        <a14:backgroundMark x1="35813" y1="8252" x2="35813" y2="8252"/>
                        <a14:backgroundMark x1="12990" y1="8023" x2="21311" y2="4069"/>
                        <a14:backgroundMark x1="26999" y1="4413" x2="26999" y2="4413"/>
                        <a14:backgroundMark x1="20632" y1="7278" x2="18985" y2="7679"/>
                        <a14:backgroundMark x1="17371" y1="9169" x2="19868" y2="8424"/>
                        <a14:backgroundMark x1="39164" y1="51149" x2="38811" y2="53774"/>
                        <a14:backgroundMark x1="42724" y1="42464" x2="40686" y2="39427"/>
                        <a14:backgroundMark x1="40686" y1="39828" x2="42282" y2="42464"/>
                        <a14:backgroundMark x1="43063" y1="44585" x2="41297" y2="39255"/>
                        <a14:backgroundMark x1="40686" y1="38682" x2="42112" y2="40172"/>
                        <a14:backgroundMark x1="42673" y1="41891" x2="41348" y2="38682"/>
                        <a14:backgroundMark x1="41348" y1="40401" x2="41671" y2="37536"/>
                        <a14:backgroundMark x1="40516" y1="37708" x2="42112" y2="38109"/>
                        <a14:backgroundMark x1="38529" y1="48940" x2="40465" y2="53123"/>
                        <a14:backgroundMark x1="40397" y1="53524" x2="39854" y2="51576"/>
                        <a14:backgroundMark x1="38852" y1="51232" x2="40516" y2="54269"/>
                        <a14:backgroundMark x1="39463" y1="50831" x2="39463" y2="50831"/>
                        <a14:backgroundMark x1="39463" y1="50430" x2="39735" y2="50430"/>
                        <a14:backgroundMark x1="39412" y1="50430" x2="39514" y2="48768"/>
                        <a14:backgroundMark x1="38682" y1="51003" x2="40788" y2="53868"/>
                        <a14:backgroundMark x1="39735" y1="54269" x2="39956" y2="55014"/>
                        <a14:backgroundMark x1="43844" y1="61662" x2="45220" y2="62808"/>
                        <a14:backgroundMark x1="40618" y1="63381" x2="41841" y2="62407"/>
                        <a14:backgroundMark x1="70301" y1="53295" x2="73340" y2="55014"/>
                        <a14:backgroundMark x1="56954" y1="62636" x2="58567" y2="63782"/>
                        <a14:backgroundMark x1="57905" y1="61662" x2="58839" y2="62808"/>
                        <a14:backgroundMark x1="70793" y1="47393" x2="72236" y2="47221"/>
                        <a14:backgroundMark x1="70793" y1="47794" x2="70793" y2="47794"/>
                        <a14:backgroundMark x1="71965" y1="54441" x2="73951" y2="54040"/>
                        <a14:backgroundMark x1="71082" y1="55587" x2="70592" y2="53696"/>
                        <a14:backgroundMark x1="64374" y1="61318" x2="65546" y2="61490"/>
                        <a14:backgroundMark x1="59450" y1="54441" x2="60554" y2="54613"/>
                        <a14:backgroundMark x1="38241" y1="49284" x2="40245" y2="49513"/>
                        <a14:backgroundMark x1="41229" y1="42464" x2="42503" y2="43610"/>
                        <a14:backgroundMark x1="39412" y1="53524" x2="40024" y2="55186"/>
                        <a14:backgroundMark x1="60723" y1="54441" x2="60723" y2="54441"/>
                        <a14:backgroundMark x1="60774" y1="53524" x2="60842" y2="53524"/>
                        <a14:backgroundMark x1="70470" y1="47794" x2="70470" y2="47794"/>
                        <a14:backgroundMark x1="22839" y1="88596" x2="19324" y2="85731"/>
                        <a14:backgroundMark x1="24741" y1="88367" x2="22907" y2="87278"/>
                        <a14:backgroundMark x1="27933" y1="87507" x2="27933" y2="87507"/>
                        <a14:backgroundMark x1="25981" y1="83037" x2="18866" y2="84585"/>
                      </a14:backgroundRemoval>
                    </a14:imgEffect>
                  </a14:imgLayer>
                </a14:imgProps>
              </a:ext>
            </a:extLst>
          </a:blip>
          <a:stretch>
            <a:fillRect/>
          </a:stretch>
        </p:blipFill>
        <p:spPr>
          <a:xfrm>
            <a:off x="3445791" y="2103769"/>
            <a:ext cx="1219974" cy="341064"/>
          </a:xfrm>
          <a:prstGeom prst="rect">
            <a:avLst/>
          </a:prstGeom>
        </p:spPr>
      </p:pic>
      <p:grpSp>
        <p:nvGrpSpPr>
          <p:cNvPr id="19" name="グループ化 18">
            <a:extLst>
              <a:ext uri="{FF2B5EF4-FFF2-40B4-BE49-F238E27FC236}">
                <a16:creationId xmlns:a16="http://schemas.microsoft.com/office/drawing/2014/main" id="{3BF91A55-5061-45CC-91E5-9D4E83EBBB5F}"/>
              </a:ext>
            </a:extLst>
          </p:cNvPr>
          <p:cNvGrpSpPr/>
          <p:nvPr/>
        </p:nvGrpSpPr>
        <p:grpSpPr>
          <a:xfrm>
            <a:off x="3274182" y="1549944"/>
            <a:ext cx="1324154" cy="1124283"/>
            <a:chOff x="7592201" y="3794276"/>
            <a:chExt cx="1267370" cy="1186655"/>
          </a:xfrm>
        </p:grpSpPr>
        <p:pic>
          <p:nvPicPr>
            <p:cNvPr id="35" name="Picture 2" descr="Cloud">
              <a:extLst>
                <a:ext uri="{FF2B5EF4-FFF2-40B4-BE49-F238E27FC236}">
                  <a16:creationId xmlns:a16="http://schemas.microsoft.com/office/drawing/2014/main" id="{61662D02-6483-47FD-A916-401D164D7D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92201" y="3794276"/>
              <a:ext cx="1267370" cy="1186655"/>
            </a:xfrm>
            <a:prstGeom prst="rect">
              <a:avLst/>
            </a:prstGeom>
            <a:noFill/>
          </p:spPr>
        </p:pic>
        <p:pic>
          <p:nvPicPr>
            <p:cNvPr id="36" name="図 35">
              <a:extLst>
                <a:ext uri="{FF2B5EF4-FFF2-40B4-BE49-F238E27FC236}">
                  <a16:creationId xmlns:a16="http://schemas.microsoft.com/office/drawing/2014/main" id="{4A7C465F-2989-4C67-8023-0F35B6113EB0}"/>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229" b="89857" l="9815" r="89896">
                          <a14:foregroundMark x1="10681" y1="55244" x2="10681" y2="35759"/>
                          <a14:foregroundMark x1="9815" y1="45616" x2="9815" y2="45616"/>
                          <a14:foregroundMark x1="10494" y1="48768" x2="10494" y2="48768"/>
                          <a14:foregroundMark x1="11632" y1="54040" x2="11632" y2="54040"/>
                          <a14:foregroundMark x1="13449" y1="46418" x2="13449" y2="46418"/>
                          <a14:foregroundMark x1="13449" y1="46418" x2="13449" y2="46418"/>
                          <a14:foregroundMark x1="21056" y1="9341" x2="21056" y2="9341"/>
                          <a14:foregroundMark x1="19069" y1="10716" x2="22143" y2="10888"/>
                          <a14:foregroundMark x1="26575" y1="28481" x2="26575" y2="28481"/>
                          <a14:foregroundMark x1="20037" y1="13181" x2="22635" y2="12436"/>
                          <a14:foregroundMark x1="26507" y1="31805" x2="26507" y2="31805"/>
                          <a14:foregroundMark x1="20134" y1="9728" x2="22075" y2="10716"/>
                          <a14:foregroundMark x1="23739" y1="26476" x2="23739" y2="26476"/>
                          <a14:foregroundMark x1="19698" y1="11862" x2="19698" y2="11862"/>
                          <a14:foregroundMark x1="20801" y1="11862" x2="19137" y2="11862"/>
                          <a14:foregroundMark x1="22126" y1="16218" x2="22126" y2="16218"/>
                          <a14:foregroundMark x1="18085" y1="12206" x2="18543" y2="10487"/>
                          <a14:foregroundMark x1="22907" y1="15072" x2="22907" y2="15072"/>
                          <a14:foregroundMark x1="18475" y1="11461" x2="19698" y2="9858"/>
                          <a14:foregroundMark x1="20920" y1="12034" x2="20920" y2="12034"/>
                          <a14:foregroundMark x1="21973" y1="18854" x2="21973" y2="18854"/>
                          <a14:foregroundMark x1="19426" y1="13181" x2="19315" y2="9972"/>
                          <a14:foregroundMark x1="21464" y1="17192" x2="21464" y2="17192"/>
                          <a14:foregroundMark x1="24962" y1="25731" x2="19307" y2="11461"/>
                          <a14:foregroundMark x1="24350" y1="16218" x2="24350" y2="16218"/>
                          <a14:foregroundMark x1="17762" y1="12206" x2="19647" y2="10716"/>
                          <a14:foregroundMark x1="18696" y1="12034" x2="18603" y2="10185"/>
                          <a14:foregroundMark x1="18866" y1="11060" x2="19013" y2="10062"/>
                          <a14:foregroundMark x1="20360" y1="12779" x2="20360" y2="12779"/>
                          <a14:foregroundMark x1="20411" y1="15473" x2="20411" y2="15473"/>
                          <a14:foregroundMark x1="19868" y1="14155" x2="19340" y2="9965"/>
                          <a14:foregroundMark x1="19579" y1="17364" x2="19579" y2="17364"/>
                          <a14:foregroundMark x1="20632" y1="19656" x2="19442" y2="9934"/>
                          <a14:foregroundMark x1="20411" y1="20401" x2="20411" y2="20401"/>
                          <a14:foregroundMark x1="21684" y1="20000" x2="21684" y2="20000"/>
                          <a14:foregroundMark x1="21090" y1="19656" x2="21090" y2="19656"/>
                          <a14:foregroundMark x1="19528" y1="18682" x2="18815" y2="14670"/>
                          <a14:foregroundMark x1="18594" y1="14327" x2="19868" y2="11289"/>
                          <a14:foregroundMark x1="19528" y1="10315" x2="19530" y2="10315"/>
                          <a14:foregroundMark x1="21413" y1="16791" x2="21413" y2="16791"/>
                          <a14:foregroundMark x1="22024" y1="14327" x2="22024" y2="14327"/>
                          <a14:foregroundMark x1="40007" y1="55216" x2="40397" y2="60172"/>
                          <a14:foregroundMark x1="38971" y1="42063" x2="39435" y2="47959"/>
                          <a14:foregroundMark x1="41450" y1="58797" x2="41450" y2="58797"/>
                          <a14:foregroundMark x1="42282" y1="57307" x2="42282" y2="57307"/>
                          <a14:foregroundMark x1="38903" y1="42865" x2="40788" y2="47794"/>
                          <a14:foregroundMark x1="41671" y1="47049" x2="41671" y2="47049"/>
                          <a14:foregroundMark x1="41450" y1="50831" x2="39905" y2="44928"/>
                          <a14:foregroundMark x1="42571" y1="48940" x2="42571" y2="48940"/>
                          <a14:foregroundMark x1="41926" y1="36574" x2="41960" y2="35244"/>
                          <a14:foregroundMark x1="41620" y1="48539" x2="41722" y2="44539"/>
                          <a14:foregroundMark x1="41960" y1="35244" x2="41960" y2="35244"/>
                          <a14:foregroundMark x1="38852" y1="34269" x2="41450" y2="34670"/>
                          <a14:foregroundMark x1="42401" y1="35415" x2="42401" y2="35415"/>
                          <a14:foregroundMark x1="41790" y1="34097" x2="41790" y2="34097"/>
                          <a14:foregroundMark x1="40024" y1="35645" x2="40024" y2="35645"/>
                          <a14:foregroundMark x1="38190" y1="58052" x2="37918" y2="55587"/>
                          <a14:foregroundMark x1="37697" y1="56332" x2="40737" y2="59599"/>
                          <a14:foregroundMark x1="42011" y1="58223" x2="42011" y2="58223"/>
                          <a14:foregroundMark x1="41128" y1="59943" x2="38462" y2="56160"/>
                          <a14:foregroundMark x1="38411" y1="55415" x2="38852" y2="55014"/>
                          <a14:foregroundMark x1="42503" y1="55989" x2="42503" y2="55989"/>
                          <a14:foregroundMark x1="38971" y1="60745" x2="41009" y2="60344"/>
                          <a14:foregroundMark x1="42503" y1="55587" x2="42503" y2="55587"/>
                          <a14:foregroundMark x1="45610" y1="44585" x2="46001" y2="58223"/>
                          <a14:foregroundMark x1="45831" y1="57708" x2="45831" y2="57708"/>
                          <a14:foregroundMark x1="45339" y1="58797" x2="45093" y2="61086"/>
                          <a14:foregroundMark x1="45339" y1="53524" x2="45339" y2="53524"/>
                          <a14:foregroundMark x1="45831" y1="35244" x2="45712" y2="31805"/>
                          <a14:foregroundMark x1="46222" y1="32206" x2="46222" y2="32206"/>
                          <a14:foregroundMark x1="49210" y1="43610" x2="49652" y2="59771"/>
                          <a14:foregroundMark x1="50807" y1="45100" x2="50807" y2="45100"/>
                          <a14:foregroundMark x1="57488" y1="64603" x2="56903" y2="66418"/>
                          <a14:foregroundMark x1="60372" y1="55658" x2="58681" y2="60902"/>
                          <a14:foregroundMark x1="62167" y1="50086" x2="60763" y2="54441"/>
                          <a14:foregroundMark x1="61725" y1="47393" x2="61725" y2="47393"/>
                          <a14:foregroundMark x1="65478" y1="29169" x2="65869" y2="58223"/>
                          <a14:foregroundMark x1="72946" y1="56882" x2="73459" y2="57708"/>
                          <a14:foregroundMark x1="69078" y1="50659" x2="70308" y2="52638"/>
                          <a14:foregroundMark x1="73068" y1="46246" x2="73068" y2="46246"/>
                          <a14:foregroundMark x1="78332" y1="32779" x2="79046" y2="59370"/>
                          <a14:foregroundMark x1="83308" y1="34670" x2="82646" y2="36734"/>
                          <a14:foregroundMark x1="38903" y1="59599" x2="41128" y2="60344"/>
                          <a14:foregroundMark x1="42282" y1="56905" x2="42282" y2="56905"/>
                          <a14:foregroundMark x1="65376" y1="56332" x2="65236" y2="59977"/>
                          <a14:foregroundMark x1="65699" y1="54441" x2="65699" y2="54441"/>
                          <a14:foregroundMark x1="71302" y1="59771" x2="71302" y2="59771"/>
                          <a14:foregroundMark x1="70714" y1="47943" x2="72899" y2="49685"/>
                          <a14:foregroundMark x1="61262" y1="54441" x2="60333" y2="57135"/>
                          <a14:foregroundMark x1="61657" y1="53295" x2="61262" y2="54441"/>
                          <a14:foregroundMark x1="59891" y1="58052" x2="61063" y2="55759"/>
                          <a14:foregroundMark x1="69638" y1="52951" x2="69638" y2="52951"/>
                          <a14:foregroundMark x1="72746" y1="59370" x2="72746" y2="59370"/>
                          <a14:foregroundMark x1="72678" y1="57880" x2="72678" y2="57880"/>
                          <a14:foregroundMark x1="72287" y1="57880" x2="72508" y2="57307"/>
                          <a14:foregroundMark x1="72457" y1="56734" x2="72457" y2="56734"/>
                          <a14:foregroundMark x1="73289" y1="55759" x2="73289" y2="55759"/>
                          <a14:foregroundMark x1="72899" y1="55587" x2="72899" y2="55587"/>
                          <a14:foregroundMark x1="73459" y1="55415" x2="73459" y2="55415"/>
                          <a14:foregroundMark x1="73068" y1="54842" x2="73068" y2="54842"/>
                          <a14:foregroundMark x1="73017" y1="54613" x2="73017" y2="54613"/>
                          <a14:foregroundMark x1="69961" y1="53696" x2="69961" y2="53696"/>
                          <a14:foregroundMark x1="70470" y1="53123" x2="70470" y2="53123"/>
                          <a14:backgroundMark x1="18883" y1="5173" x2="19156" y2="5248"/>
                          <a14:backgroundMark x1="18761" y1="5140" x2="18834" y2="5160"/>
                          <a14:backgroundMark x1="18203" y1="4986" x2="18737" y2="5133"/>
                          <a14:backgroundMark x1="31720" y1="11633" x2="31720" y2="11633"/>
                          <a14:backgroundMark x1="30498" y1="10716" x2="30498" y2="10716"/>
                          <a14:backgroundMark x1="24792" y1="9971" x2="24792" y2="9971"/>
                          <a14:backgroundMark x1="24741" y1="8997" x2="24741" y2="8997"/>
                          <a14:backgroundMark x1="16488" y1="9169" x2="18637" y2="9169"/>
                          <a14:backgroundMark x1="31992" y1="9398" x2="31992" y2="9398"/>
                          <a14:backgroundMark x1="29886" y1="7278" x2="29886" y2="7278"/>
                          <a14:backgroundMark x1="17151" y1="2521" x2="19477" y2="4241"/>
                          <a14:backgroundMark x1="26626" y1="4642" x2="26626" y2="4642"/>
                          <a14:backgroundMark x1="17049" y1="2120" x2="17049" y2="2120"/>
                          <a14:backgroundMark x1="17049" y1="2120" x2="20700" y2="458"/>
                          <a14:backgroundMark x1="20751" y1="3095" x2="18373" y2="2521"/>
                          <a14:backgroundMark x1="32162" y1="10487" x2="32162" y2="10487"/>
                          <a14:backgroundMark x1="28952" y1="9742" x2="28952" y2="9742"/>
                          <a14:backgroundMark x1="15656" y1="8825" x2="18373" y2="5387"/>
                          <a14:backgroundMark x1="32824" y1="4069" x2="32824" y2="4069"/>
                          <a14:backgroundMark x1="18764" y1="8023" x2="18764" y2="8023"/>
                          <a14:backgroundMark x1="11343" y1="9570" x2="22194" y2="4814"/>
                          <a14:backgroundMark x1="35813" y1="8252" x2="35813" y2="8252"/>
                          <a14:backgroundMark x1="12990" y1="8023" x2="21311" y2="4069"/>
                          <a14:backgroundMark x1="26999" y1="4413" x2="26999" y2="4413"/>
                          <a14:backgroundMark x1="20632" y1="7278" x2="18985" y2="7679"/>
                          <a14:backgroundMark x1="17371" y1="9169" x2="19868" y2="8424"/>
                          <a14:backgroundMark x1="39164" y1="51149" x2="38811" y2="53774"/>
                          <a14:backgroundMark x1="42724" y1="42464" x2="40686" y2="39427"/>
                          <a14:backgroundMark x1="40686" y1="39828" x2="42282" y2="42464"/>
                          <a14:backgroundMark x1="43063" y1="44585" x2="41297" y2="39255"/>
                          <a14:backgroundMark x1="40686" y1="38682" x2="42112" y2="40172"/>
                          <a14:backgroundMark x1="42673" y1="41891" x2="41348" y2="38682"/>
                          <a14:backgroundMark x1="41348" y1="40401" x2="41671" y2="37536"/>
                          <a14:backgroundMark x1="40516" y1="37708" x2="42112" y2="38109"/>
                          <a14:backgroundMark x1="38529" y1="48940" x2="40465" y2="53123"/>
                          <a14:backgroundMark x1="40397" y1="53524" x2="39854" y2="51576"/>
                          <a14:backgroundMark x1="38852" y1="51232" x2="40516" y2="54269"/>
                          <a14:backgroundMark x1="39463" y1="50831" x2="39463" y2="50831"/>
                          <a14:backgroundMark x1="39463" y1="50430" x2="39735" y2="50430"/>
                          <a14:backgroundMark x1="39412" y1="50430" x2="39514" y2="48768"/>
                          <a14:backgroundMark x1="38682" y1="51003" x2="40788" y2="53868"/>
                          <a14:backgroundMark x1="39735" y1="54269" x2="39956" y2="55014"/>
                          <a14:backgroundMark x1="43844" y1="61662" x2="45220" y2="62808"/>
                          <a14:backgroundMark x1="40618" y1="63381" x2="41841" y2="62407"/>
                          <a14:backgroundMark x1="70301" y1="53295" x2="73340" y2="55014"/>
                          <a14:backgroundMark x1="56954" y1="62636" x2="58567" y2="63782"/>
                          <a14:backgroundMark x1="57905" y1="61662" x2="58839" y2="62808"/>
                          <a14:backgroundMark x1="70793" y1="47393" x2="72236" y2="47221"/>
                          <a14:backgroundMark x1="70793" y1="47794" x2="70793" y2="47794"/>
                          <a14:backgroundMark x1="71965" y1="54441" x2="73951" y2="54040"/>
                          <a14:backgroundMark x1="71082" y1="55587" x2="70592" y2="53696"/>
                          <a14:backgroundMark x1="64374" y1="61318" x2="65546" y2="61490"/>
                          <a14:backgroundMark x1="59450" y1="54441" x2="60554" y2="54613"/>
                          <a14:backgroundMark x1="38241" y1="49284" x2="40245" y2="49513"/>
                          <a14:backgroundMark x1="41229" y1="42464" x2="42503" y2="43610"/>
                          <a14:backgroundMark x1="39412" y1="53524" x2="40024" y2="55186"/>
                          <a14:backgroundMark x1="60723" y1="54441" x2="60723" y2="54441"/>
                          <a14:backgroundMark x1="60774" y1="53524" x2="60842" y2="53524"/>
                          <a14:backgroundMark x1="70470" y1="47794" x2="70470" y2="47794"/>
                          <a14:backgroundMark x1="22839" y1="88596" x2="19324" y2="85731"/>
                          <a14:backgroundMark x1="24741" y1="88367" x2="22907" y2="87278"/>
                          <a14:backgroundMark x1="27933" y1="87507" x2="27933" y2="87507"/>
                          <a14:backgroundMark x1="25981" y1="83037" x2="18866" y2="84585"/>
                        </a14:backgroundRemoval>
                      </a14:imgEffect>
                    </a14:imgLayer>
                  </a14:imgProps>
                </a:ext>
              </a:extLst>
            </a:blip>
            <a:stretch>
              <a:fillRect/>
            </a:stretch>
          </p:blipFill>
          <p:spPr>
            <a:xfrm>
              <a:off x="7745531" y="4318364"/>
              <a:ext cx="946013" cy="294049"/>
            </a:xfrm>
            <a:prstGeom prst="rect">
              <a:avLst/>
            </a:prstGeom>
          </p:spPr>
        </p:pic>
      </p:grpSp>
      <p:pic>
        <p:nvPicPr>
          <p:cNvPr id="22" name="図 48">
            <a:extLst>
              <a:ext uri="{FF2B5EF4-FFF2-40B4-BE49-F238E27FC236}">
                <a16:creationId xmlns:a16="http://schemas.microsoft.com/office/drawing/2014/main" id="{9CF2C84B-C73B-425E-8B2A-1B33BD05C750}"/>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1226527" y="2325305"/>
            <a:ext cx="441084" cy="630369"/>
          </a:xfrm>
          <a:prstGeom prst="rect">
            <a:avLst/>
          </a:prstGeom>
        </p:spPr>
      </p:pic>
      <p:sp>
        <p:nvSpPr>
          <p:cNvPr id="23" name="矢印: 右 22">
            <a:extLst>
              <a:ext uri="{FF2B5EF4-FFF2-40B4-BE49-F238E27FC236}">
                <a16:creationId xmlns:a16="http://schemas.microsoft.com/office/drawing/2014/main" id="{2495BCD1-5739-452F-A52A-1BF83417176B}"/>
              </a:ext>
            </a:extLst>
          </p:cNvPr>
          <p:cNvSpPr/>
          <p:nvPr/>
        </p:nvSpPr>
        <p:spPr>
          <a:xfrm rot="19899607">
            <a:off x="2197082" y="2272427"/>
            <a:ext cx="1242109" cy="373732"/>
          </a:xfrm>
          <a:prstGeom prst="rightArrow">
            <a:avLst>
              <a:gd name="adj1" fmla="val 50000"/>
              <a:gd name="adj2" fmla="val 55209"/>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4" name="矢印: 右 23">
            <a:extLst>
              <a:ext uri="{FF2B5EF4-FFF2-40B4-BE49-F238E27FC236}">
                <a16:creationId xmlns:a16="http://schemas.microsoft.com/office/drawing/2014/main" id="{2DE50EEB-8240-48F2-8DCB-6D7419C0C09B}"/>
              </a:ext>
            </a:extLst>
          </p:cNvPr>
          <p:cNvSpPr/>
          <p:nvPr/>
        </p:nvSpPr>
        <p:spPr>
          <a:xfrm rot="12326034">
            <a:off x="4470112" y="2259936"/>
            <a:ext cx="1288528" cy="373732"/>
          </a:xfrm>
          <a:prstGeom prst="rightArrow">
            <a:avLst>
              <a:gd name="adj1" fmla="val 50000"/>
              <a:gd name="adj2" fmla="val 55209"/>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5" name="テキスト ボックス 24">
            <a:extLst>
              <a:ext uri="{FF2B5EF4-FFF2-40B4-BE49-F238E27FC236}">
                <a16:creationId xmlns:a16="http://schemas.microsoft.com/office/drawing/2014/main" id="{BEF14631-0200-4001-8D06-7AAEEE4DEA1A}"/>
              </a:ext>
            </a:extLst>
          </p:cNvPr>
          <p:cNvSpPr txBox="1"/>
          <p:nvPr/>
        </p:nvSpPr>
        <p:spPr>
          <a:xfrm>
            <a:off x="2979906" y="2601363"/>
            <a:ext cx="1866582" cy="408623"/>
          </a:xfrm>
          <a:prstGeom prst="roundRect">
            <a:avLst/>
          </a:prstGeom>
          <a:solidFill>
            <a:srgbClr val="009A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altLang="ja-JP" sz="10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MSP</a:t>
            </a:r>
          </a:p>
          <a:p>
            <a:pPr algn="ctr"/>
            <a:r>
              <a:rPr lang="ja-JP" altLang="en-US" sz="8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マネージドサービスプロバイダー</a:t>
            </a:r>
            <a:endParaRPr kumimoji="1" lang="en-US" altLang="ja-JP" sz="800" b="1" dirty="0">
              <a:solidFill>
                <a:schemeClr val="bg1"/>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p:txBody>
      </p:sp>
      <p:sp>
        <p:nvSpPr>
          <p:cNvPr id="26" name="四角形: 角を丸くする 25">
            <a:extLst>
              <a:ext uri="{FF2B5EF4-FFF2-40B4-BE49-F238E27FC236}">
                <a16:creationId xmlns:a16="http://schemas.microsoft.com/office/drawing/2014/main" id="{9863980F-C929-43BF-964C-697AB251D205}"/>
              </a:ext>
            </a:extLst>
          </p:cNvPr>
          <p:cNvSpPr/>
          <p:nvPr/>
        </p:nvSpPr>
        <p:spPr>
          <a:xfrm>
            <a:off x="5618158" y="2971609"/>
            <a:ext cx="1141114" cy="24600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社外業務の業務効率</a:t>
            </a:r>
          </a:p>
        </p:txBody>
      </p:sp>
      <p:sp>
        <p:nvSpPr>
          <p:cNvPr id="27" name="四角形: 角を丸くする 26">
            <a:extLst>
              <a:ext uri="{FF2B5EF4-FFF2-40B4-BE49-F238E27FC236}">
                <a16:creationId xmlns:a16="http://schemas.microsoft.com/office/drawing/2014/main" id="{0F211292-23E4-4AB5-B60F-18A1869654BD}"/>
              </a:ext>
            </a:extLst>
          </p:cNvPr>
          <p:cNvSpPr/>
          <p:nvPr/>
        </p:nvSpPr>
        <p:spPr>
          <a:xfrm>
            <a:off x="1070216" y="2966132"/>
            <a:ext cx="1141114" cy="24600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利用者の利便性</a:t>
            </a:r>
          </a:p>
        </p:txBody>
      </p:sp>
      <p:sp>
        <p:nvSpPr>
          <p:cNvPr id="28" name="四角形: 角を丸くする 27">
            <a:extLst>
              <a:ext uri="{FF2B5EF4-FFF2-40B4-BE49-F238E27FC236}">
                <a16:creationId xmlns:a16="http://schemas.microsoft.com/office/drawing/2014/main" id="{DC6E78AC-2297-4D6B-B36B-91560442365E}"/>
              </a:ext>
            </a:extLst>
          </p:cNvPr>
          <p:cNvSpPr/>
          <p:nvPr/>
        </p:nvSpPr>
        <p:spPr>
          <a:xfrm>
            <a:off x="2767796" y="3008837"/>
            <a:ext cx="2278352" cy="32539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メイリオ" panose="020B0604030504040204" pitchFamily="50" charset="-128"/>
                <a:ea typeface="メイリオ" panose="020B0604030504040204" pitchFamily="50" charset="-128"/>
              </a:rPr>
              <a:t>MSP</a:t>
            </a:r>
            <a:r>
              <a:rPr kumimoji="1" lang="ja-JP" altLang="en-US" sz="800" dirty="0">
                <a:solidFill>
                  <a:schemeClr val="tx1"/>
                </a:solidFill>
                <a:latin typeface="メイリオ" panose="020B0604030504040204" pitchFamily="50" charset="-128"/>
                <a:ea typeface="メイリオ" panose="020B0604030504040204" pitchFamily="50" charset="-128"/>
              </a:rPr>
              <a:t>と連携し情シス業務の負担軽減</a:t>
            </a:r>
          </a:p>
        </p:txBody>
      </p:sp>
      <p:sp>
        <p:nvSpPr>
          <p:cNvPr id="29" name="正方形/長方形 28">
            <a:extLst>
              <a:ext uri="{FF2B5EF4-FFF2-40B4-BE49-F238E27FC236}">
                <a16:creationId xmlns:a16="http://schemas.microsoft.com/office/drawing/2014/main" id="{B29A4DE1-D191-4FEB-B92B-CA83BC8A4513}"/>
              </a:ext>
            </a:extLst>
          </p:cNvPr>
          <p:cNvSpPr/>
          <p:nvPr/>
        </p:nvSpPr>
        <p:spPr>
          <a:xfrm>
            <a:off x="457200" y="3395719"/>
            <a:ext cx="6858000" cy="54664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p>
        </p:txBody>
      </p:sp>
      <p:sp>
        <p:nvSpPr>
          <p:cNvPr id="30" name="テキスト ボックス 29">
            <a:extLst>
              <a:ext uri="{FF2B5EF4-FFF2-40B4-BE49-F238E27FC236}">
                <a16:creationId xmlns:a16="http://schemas.microsoft.com/office/drawing/2014/main" id="{27103B31-F769-4608-8D28-258CB92E3D82}"/>
              </a:ext>
            </a:extLst>
          </p:cNvPr>
          <p:cNvSpPr txBox="1"/>
          <p:nvPr/>
        </p:nvSpPr>
        <p:spPr>
          <a:xfrm>
            <a:off x="464244" y="3407688"/>
            <a:ext cx="6858000" cy="523220"/>
          </a:xfrm>
          <a:prstGeom prst="rect">
            <a:avLst/>
          </a:prstGeom>
          <a:noFill/>
        </p:spPr>
        <p:txBody>
          <a:bodyPr wrap="square">
            <a:spAutoFit/>
          </a:bodyPr>
          <a:lstStyle/>
          <a:p>
            <a:pPr algn="ctr"/>
            <a:r>
              <a:rPr kumimoji="1" lang="ja-JP" altLang="en-US" sz="1400" b="1" dirty="0">
                <a:solidFill>
                  <a:schemeClr val="bg1"/>
                </a:solidFill>
                <a:latin typeface="+mn-ea"/>
              </a:rPr>
              <a:t>クライアント証明書認証によって利用者はパスワードを覚えることなく、</a:t>
            </a:r>
            <a:endParaRPr kumimoji="1" lang="en-US" altLang="ja-JP" sz="1400" b="1" dirty="0">
              <a:solidFill>
                <a:schemeClr val="bg1"/>
              </a:solidFill>
              <a:latin typeface="+mn-ea"/>
            </a:endParaRPr>
          </a:p>
          <a:p>
            <a:pPr algn="ctr"/>
            <a:r>
              <a:rPr kumimoji="1" lang="ja-JP" altLang="en-US" sz="1400" b="1" dirty="0">
                <a:solidFill>
                  <a:schemeClr val="bg1"/>
                </a:solidFill>
                <a:latin typeface="+mn-ea"/>
              </a:rPr>
              <a:t>場所を選ぶことなく業務効率が上がります</a:t>
            </a:r>
          </a:p>
        </p:txBody>
      </p:sp>
      <p:sp>
        <p:nvSpPr>
          <p:cNvPr id="31" name="矢印: 上下 30">
            <a:extLst>
              <a:ext uri="{FF2B5EF4-FFF2-40B4-BE49-F238E27FC236}">
                <a16:creationId xmlns:a16="http://schemas.microsoft.com/office/drawing/2014/main" id="{B1F06933-26E8-4933-B40E-BB375B18E45B}"/>
              </a:ext>
            </a:extLst>
          </p:cNvPr>
          <p:cNvSpPr/>
          <p:nvPr/>
        </p:nvSpPr>
        <p:spPr>
          <a:xfrm>
            <a:off x="3783650" y="2249682"/>
            <a:ext cx="338444" cy="436562"/>
          </a:xfrm>
          <a:prstGeom prst="upDownArrow">
            <a:avLst>
              <a:gd name="adj1" fmla="val 50000"/>
              <a:gd name="adj2"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3" name="テキスト ボックス 32">
            <a:extLst>
              <a:ext uri="{FF2B5EF4-FFF2-40B4-BE49-F238E27FC236}">
                <a16:creationId xmlns:a16="http://schemas.microsoft.com/office/drawing/2014/main" id="{56E2EC59-A3EF-41EA-A867-D0A2AF5AF7C7}"/>
              </a:ext>
            </a:extLst>
          </p:cNvPr>
          <p:cNvSpPr txBox="1"/>
          <p:nvPr/>
        </p:nvSpPr>
        <p:spPr>
          <a:xfrm>
            <a:off x="1384822" y="2328119"/>
            <a:ext cx="794599" cy="215444"/>
          </a:xfrm>
          <a:prstGeom prst="rect">
            <a:avLst/>
          </a:prstGeom>
          <a:noFill/>
        </p:spPr>
        <p:txBody>
          <a:bodyPr wrap="square">
            <a:spAutoFit/>
          </a:bodyPr>
          <a:lstStyle/>
          <a:p>
            <a:pPr algn="ctr"/>
            <a:r>
              <a:rPr kumimoji="1" lang="ja-JP" altLang="en-US" sz="8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社内</a:t>
            </a:r>
            <a:endParaRPr lang="ja-JP" altLang="en-US" sz="800" dirty="0"/>
          </a:p>
        </p:txBody>
      </p:sp>
      <p:sp>
        <p:nvSpPr>
          <p:cNvPr id="34" name="テキスト ボックス 33">
            <a:extLst>
              <a:ext uri="{FF2B5EF4-FFF2-40B4-BE49-F238E27FC236}">
                <a16:creationId xmlns:a16="http://schemas.microsoft.com/office/drawing/2014/main" id="{1EAAD0FA-3DF1-476E-A5F2-F5191A5C4F3A}"/>
              </a:ext>
            </a:extLst>
          </p:cNvPr>
          <p:cNvSpPr txBox="1"/>
          <p:nvPr/>
        </p:nvSpPr>
        <p:spPr>
          <a:xfrm>
            <a:off x="5310532" y="2336258"/>
            <a:ext cx="1736632" cy="215444"/>
          </a:xfrm>
          <a:prstGeom prst="rect">
            <a:avLst/>
          </a:prstGeom>
          <a:noFill/>
        </p:spPr>
        <p:txBody>
          <a:bodyPr wrap="square">
            <a:spAutoFit/>
          </a:bodyPr>
          <a:lstStyle/>
          <a:p>
            <a:pPr algn="ctr"/>
            <a:r>
              <a:rPr lang="ja-JP" altLang="en-US" sz="8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社外（カフェ・出張・在宅）</a:t>
            </a:r>
            <a:endParaRPr lang="ja-JP" altLang="en-US" sz="800" dirty="0"/>
          </a:p>
        </p:txBody>
      </p:sp>
      <p:sp>
        <p:nvSpPr>
          <p:cNvPr id="46" name="object 3">
            <a:extLst>
              <a:ext uri="{FF2B5EF4-FFF2-40B4-BE49-F238E27FC236}">
                <a16:creationId xmlns:a16="http://schemas.microsoft.com/office/drawing/2014/main" id="{8A8D362C-CE36-488C-8910-C9DCDCBE093C}"/>
              </a:ext>
            </a:extLst>
          </p:cNvPr>
          <p:cNvSpPr/>
          <p:nvPr/>
        </p:nvSpPr>
        <p:spPr>
          <a:xfrm>
            <a:off x="399541" y="601873"/>
            <a:ext cx="6984365" cy="288290"/>
          </a:xfrm>
          <a:custGeom>
            <a:avLst/>
            <a:gdLst/>
            <a:ahLst/>
            <a:cxnLst/>
            <a:rect l="l" t="t" r="r" b="b"/>
            <a:pathLst>
              <a:path w="6984365" h="288290">
                <a:moveTo>
                  <a:pt x="6984047" y="0"/>
                </a:moveTo>
                <a:lnTo>
                  <a:pt x="0" y="0"/>
                </a:lnTo>
                <a:lnTo>
                  <a:pt x="0" y="287997"/>
                </a:lnTo>
                <a:lnTo>
                  <a:pt x="6984047" y="287997"/>
                </a:lnTo>
                <a:lnTo>
                  <a:pt x="6984047" y="0"/>
                </a:lnTo>
                <a:close/>
              </a:path>
            </a:pathLst>
          </a:custGeom>
          <a:solidFill>
            <a:srgbClr val="D1D3D4"/>
          </a:solidFill>
        </p:spPr>
        <p:txBody>
          <a:bodyPr wrap="square" lIns="0" tIns="0" rIns="0" bIns="0" rtlCol="0"/>
          <a:lstStyle/>
          <a:p>
            <a:pPr algn="ctr"/>
            <a:endParaRPr sz="1600" b="1" dirty="0">
              <a:latin typeface="メイリオ" panose="020B0604030504040204" pitchFamily="50" charset="-128"/>
              <a:ea typeface="メイリオ" panose="020B0604030504040204" pitchFamily="50" charset="-128"/>
            </a:endParaRPr>
          </a:p>
        </p:txBody>
      </p:sp>
      <p:sp>
        <p:nvSpPr>
          <p:cNvPr id="48" name="object 174">
            <a:extLst>
              <a:ext uri="{FF2B5EF4-FFF2-40B4-BE49-F238E27FC236}">
                <a16:creationId xmlns:a16="http://schemas.microsoft.com/office/drawing/2014/main" id="{378C7ABE-6F20-41A0-A4CF-F346F9D637A7}"/>
              </a:ext>
            </a:extLst>
          </p:cNvPr>
          <p:cNvSpPr txBox="1"/>
          <p:nvPr/>
        </p:nvSpPr>
        <p:spPr>
          <a:xfrm>
            <a:off x="2264057" y="3978977"/>
            <a:ext cx="5108802" cy="269946"/>
          </a:xfrm>
          <a:prstGeom prst="rect">
            <a:avLst/>
          </a:prstGeom>
          <a:solidFill>
            <a:srgbClr val="D1D3D4"/>
          </a:solidFill>
        </p:spPr>
        <p:txBody>
          <a:bodyPr vert="horz" wrap="square" lIns="0" tIns="23495" rIns="0" bIns="0" rtlCol="0">
            <a:spAutoFit/>
          </a:bodyPr>
          <a:lstStyle/>
          <a:p>
            <a:pPr marL="69850">
              <a:lnSpc>
                <a:spcPct val="100000"/>
              </a:lnSpc>
              <a:spcBef>
                <a:spcPts val="185"/>
              </a:spcBef>
            </a:pPr>
            <a:r>
              <a:rPr sz="1600" b="1" spc="-25" dirty="0" err="1">
                <a:solidFill>
                  <a:srgbClr val="231F20"/>
                </a:solidFill>
                <a:latin typeface="メイリオ" panose="020B0604030504040204" pitchFamily="50" charset="-128"/>
                <a:ea typeface="メイリオ" panose="020B0604030504040204" pitchFamily="50" charset="-128"/>
                <a:cs typeface="UD デジタル 教科書体 NP-B"/>
              </a:rPr>
              <a:t>利用</a:t>
            </a:r>
            <a:r>
              <a:rPr sz="1600" b="1" dirty="0" err="1">
                <a:solidFill>
                  <a:srgbClr val="231F20"/>
                </a:solidFill>
                <a:latin typeface="メイリオ" panose="020B0604030504040204" pitchFamily="50" charset="-128"/>
                <a:ea typeface="メイリオ" panose="020B0604030504040204" pitchFamily="50" charset="-128"/>
                <a:cs typeface="UD デジタル 教科書体 NP-B"/>
              </a:rPr>
              <a:t>者</a:t>
            </a:r>
            <a:r>
              <a:rPr sz="1600" b="1" spc="-800" dirty="0" err="1">
                <a:solidFill>
                  <a:srgbClr val="231F20"/>
                </a:solidFill>
                <a:latin typeface="メイリオ" panose="020B0604030504040204" pitchFamily="50" charset="-128"/>
                <a:ea typeface="メイリオ" panose="020B0604030504040204" pitchFamily="50" charset="-128"/>
                <a:cs typeface="UD デジタル 教科書体 NP-B"/>
              </a:rPr>
              <a:t>、</a:t>
            </a:r>
            <a:r>
              <a:rPr sz="1600" b="1" spc="-10" dirty="0" err="1">
                <a:solidFill>
                  <a:srgbClr val="231F20"/>
                </a:solidFill>
                <a:latin typeface="メイリオ" panose="020B0604030504040204" pitchFamily="50" charset="-128"/>
                <a:ea typeface="メイリオ" panose="020B0604030504040204" pitchFamily="50" charset="-128"/>
                <a:cs typeface="UD デジタル 教科書体 NP-B"/>
              </a:rPr>
              <a:t>端</a:t>
            </a:r>
            <a:r>
              <a:rPr sz="1600" b="1" spc="-80" dirty="0" err="1">
                <a:solidFill>
                  <a:srgbClr val="231F20"/>
                </a:solidFill>
                <a:latin typeface="メイリオ" panose="020B0604030504040204" pitchFamily="50" charset="-128"/>
                <a:ea typeface="メイリオ" panose="020B0604030504040204" pitchFamily="50" charset="-128"/>
                <a:cs typeface="UD デジタル 教科書体 NP-B"/>
              </a:rPr>
              <a:t>末の</a:t>
            </a:r>
            <a:r>
              <a:rPr sz="1600" b="1" spc="-140" dirty="0" err="1">
                <a:solidFill>
                  <a:srgbClr val="231F20"/>
                </a:solidFill>
                <a:latin typeface="メイリオ" panose="020B0604030504040204" pitchFamily="50" charset="-128"/>
                <a:ea typeface="メイリオ" panose="020B0604030504040204" pitchFamily="50" charset="-128"/>
                <a:cs typeface="UD デジタル 教科書体 NP-B"/>
              </a:rPr>
              <a:t>な</a:t>
            </a:r>
            <a:r>
              <a:rPr sz="1600" b="1" spc="-200" dirty="0" err="1">
                <a:solidFill>
                  <a:srgbClr val="231F20"/>
                </a:solidFill>
                <a:latin typeface="メイリオ" panose="020B0604030504040204" pitchFamily="50" charset="-128"/>
                <a:ea typeface="メイリオ" panose="020B0604030504040204" pitchFamily="50" charset="-128"/>
                <a:cs typeface="UD デジタル 教科書体 NP-B"/>
              </a:rPr>
              <a:t>り</a:t>
            </a:r>
            <a:r>
              <a:rPr lang="ja-JP" altLang="en-US" sz="1600" b="1" spc="-200" dirty="0">
                <a:solidFill>
                  <a:srgbClr val="231F20"/>
                </a:solidFill>
                <a:latin typeface="メイリオ" panose="020B0604030504040204" pitchFamily="50" charset="-128"/>
                <a:ea typeface="メイリオ" panose="020B0604030504040204" pitchFamily="50" charset="-128"/>
                <a:cs typeface="UD デジタル 教科書体 NP-B"/>
              </a:rPr>
              <a:t>す</a:t>
            </a:r>
            <a:r>
              <a:rPr sz="1600" b="1" spc="-185" dirty="0" err="1">
                <a:solidFill>
                  <a:srgbClr val="231F20"/>
                </a:solidFill>
                <a:latin typeface="メイリオ" panose="020B0604030504040204" pitchFamily="50" charset="-128"/>
                <a:ea typeface="メイリオ" panose="020B0604030504040204" pitchFamily="50" charset="-128"/>
                <a:cs typeface="UD デジタル 教科書体 NP-B"/>
              </a:rPr>
              <a:t>ま</a:t>
            </a:r>
            <a:r>
              <a:rPr sz="1600" b="1" spc="-80" dirty="0" err="1">
                <a:solidFill>
                  <a:srgbClr val="231F20"/>
                </a:solidFill>
                <a:latin typeface="メイリオ" panose="020B0604030504040204" pitchFamily="50" charset="-128"/>
                <a:ea typeface="メイリオ" panose="020B0604030504040204" pitchFamily="50" charset="-128"/>
                <a:cs typeface="UD デジタル 教科書体 NP-B"/>
              </a:rPr>
              <a:t>し</a:t>
            </a:r>
            <a:r>
              <a:rPr sz="1600" b="1" spc="-65" dirty="0" err="1">
                <a:solidFill>
                  <a:srgbClr val="231F20"/>
                </a:solidFill>
                <a:latin typeface="メイリオ" panose="020B0604030504040204" pitchFamily="50" charset="-128"/>
                <a:ea typeface="メイリオ" panose="020B0604030504040204" pitchFamily="50" charset="-128"/>
                <a:cs typeface="UD デジタル 教科書体 NP-B"/>
              </a:rPr>
              <a:t>防</a:t>
            </a:r>
            <a:r>
              <a:rPr sz="1600" b="1" dirty="0" err="1">
                <a:solidFill>
                  <a:srgbClr val="231F20"/>
                </a:solidFill>
                <a:latin typeface="メイリオ" panose="020B0604030504040204" pitchFamily="50" charset="-128"/>
                <a:ea typeface="メイリオ" panose="020B0604030504040204" pitchFamily="50" charset="-128"/>
                <a:cs typeface="UD デジタル 教科書体 NP-B"/>
              </a:rPr>
              <a:t>止</a:t>
            </a:r>
            <a:endParaRPr sz="1600" dirty="0">
              <a:latin typeface="メイリオ" panose="020B0604030504040204" pitchFamily="50" charset="-128"/>
              <a:ea typeface="メイリオ" panose="020B0604030504040204" pitchFamily="50" charset="-128"/>
              <a:cs typeface="UD デジタル 教科書体 NP-B"/>
            </a:endParaRPr>
          </a:p>
        </p:txBody>
      </p:sp>
      <p:sp>
        <p:nvSpPr>
          <p:cNvPr id="49" name="object 175">
            <a:extLst>
              <a:ext uri="{FF2B5EF4-FFF2-40B4-BE49-F238E27FC236}">
                <a16:creationId xmlns:a16="http://schemas.microsoft.com/office/drawing/2014/main" id="{9E3E43ED-00C6-4A3F-B77A-FE411D23AA28}"/>
              </a:ext>
            </a:extLst>
          </p:cNvPr>
          <p:cNvSpPr txBox="1"/>
          <p:nvPr/>
        </p:nvSpPr>
        <p:spPr>
          <a:xfrm>
            <a:off x="2297747" y="6306476"/>
            <a:ext cx="5076190" cy="269946"/>
          </a:xfrm>
          <a:prstGeom prst="rect">
            <a:avLst/>
          </a:prstGeom>
          <a:solidFill>
            <a:srgbClr val="D1D3D4"/>
          </a:solidFill>
        </p:spPr>
        <p:txBody>
          <a:bodyPr vert="horz" wrap="square" lIns="0" tIns="23495" rIns="0" bIns="0" rtlCol="0">
            <a:spAutoFit/>
          </a:bodyPr>
          <a:lstStyle/>
          <a:p>
            <a:pPr marL="69850">
              <a:lnSpc>
                <a:spcPct val="100000"/>
              </a:lnSpc>
              <a:spcBef>
                <a:spcPts val="185"/>
              </a:spcBef>
            </a:pPr>
            <a:r>
              <a:rPr lang="ja-JP" altLang="en-US" sz="1600" b="1" dirty="0">
                <a:latin typeface="メイリオ" panose="020B0604030504040204" pitchFamily="50" charset="-128"/>
                <a:ea typeface="メイリオ" panose="020B0604030504040204" pitchFamily="50" charset="-128"/>
                <a:cs typeface="UD デジタル 教科書体 NP-B"/>
              </a:rPr>
              <a:t>年１回の</a:t>
            </a:r>
            <a:r>
              <a:rPr lang="en-US" altLang="ja-JP" sz="1600" b="1" dirty="0">
                <a:latin typeface="メイリオ" panose="020B0604030504040204" pitchFamily="50" charset="-128"/>
                <a:ea typeface="メイリオ" panose="020B0604030504040204" pitchFamily="50" charset="-128"/>
                <a:cs typeface="UD デジタル 教科書体 NP-B"/>
              </a:rPr>
              <a:t>Microsoft365</a:t>
            </a:r>
            <a:r>
              <a:rPr lang="ja-JP" altLang="en-US" sz="1600" b="1" dirty="0">
                <a:latin typeface="メイリオ" panose="020B0604030504040204" pitchFamily="50" charset="-128"/>
                <a:ea typeface="メイリオ" panose="020B0604030504040204" pitchFamily="50" charset="-128"/>
                <a:cs typeface="UD デジタル 教科書体 NP-B"/>
              </a:rPr>
              <a:t>脆弱性セキュリティ診断</a:t>
            </a:r>
            <a:endParaRPr sz="1600" b="1" dirty="0">
              <a:latin typeface="メイリオ" panose="020B0604030504040204" pitchFamily="50" charset="-128"/>
              <a:ea typeface="メイリオ" panose="020B0604030504040204" pitchFamily="50" charset="-128"/>
              <a:cs typeface="UD デジタル 教科書体 NP-B"/>
            </a:endParaRPr>
          </a:p>
        </p:txBody>
      </p:sp>
      <p:sp>
        <p:nvSpPr>
          <p:cNvPr id="50" name="object 176">
            <a:extLst>
              <a:ext uri="{FF2B5EF4-FFF2-40B4-BE49-F238E27FC236}">
                <a16:creationId xmlns:a16="http://schemas.microsoft.com/office/drawing/2014/main" id="{59DD4D62-E16A-4DD9-9170-CA162376B376}"/>
              </a:ext>
            </a:extLst>
          </p:cNvPr>
          <p:cNvSpPr txBox="1"/>
          <p:nvPr/>
        </p:nvSpPr>
        <p:spPr>
          <a:xfrm>
            <a:off x="399541" y="6306476"/>
            <a:ext cx="1908175" cy="269946"/>
          </a:xfrm>
          <a:prstGeom prst="rect">
            <a:avLst/>
          </a:prstGeom>
          <a:solidFill>
            <a:srgbClr val="0A7AF6"/>
          </a:solidFill>
          <a:ln>
            <a:noFill/>
          </a:ln>
        </p:spPr>
        <p:txBody>
          <a:bodyPr vert="horz" wrap="square" lIns="0" tIns="23495" rIns="0" bIns="0" rtlCol="0">
            <a:spAutoFit/>
          </a:bodyPr>
          <a:lstStyle/>
          <a:p>
            <a:pPr marL="154940">
              <a:lnSpc>
                <a:spcPct val="100000"/>
              </a:lnSpc>
              <a:spcBef>
                <a:spcPts val="185"/>
              </a:spcBef>
              <a:tabLst>
                <a:tab pos="1172210" algn="l"/>
              </a:tabLst>
            </a:pPr>
            <a:r>
              <a:rPr sz="1600" b="1" dirty="0">
                <a:solidFill>
                  <a:srgbClr val="FFFFFF"/>
                </a:solidFill>
                <a:latin typeface="メイリオ" panose="020B0604030504040204" pitchFamily="50" charset="-128"/>
                <a:ea typeface="メイリオ" panose="020B0604030504040204" pitchFamily="50" charset="-128"/>
                <a:cs typeface="UD デジタル 教科書体 NP-B"/>
              </a:rPr>
              <a:t>安</a:t>
            </a:r>
            <a:r>
              <a:rPr sz="1600" b="1" spc="-5" dirty="0">
                <a:solidFill>
                  <a:srgbClr val="FFFFFF"/>
                </a:solidFill>
                <a:latin typeface="メイリオ" panose="020B0604030504040204" pitchFamily="50" charset="-128"/>
                <a:ea typeface="メイリオ" panose="020B0604030504040204" pitchFamily="50" charset="-128"/>
                <a:cs typeface="UD デジタル 教科書体 NP-B"/>
              </a:rPr>
              <a:t>全</a:t>
            </a:r>
            <a:r>
              <a:rPr sz="1600" b="1" spc="10" dirty="0">
                <a:solidFill>
                  <a:srgbClr val="FFFFFF"/>
                </a:solidFill>
                <a:latin typeface="メイリオ" panose="020B0604030504040204" pitchFamily="50" charset="-128"/>
                <a:ea typeface="メイリオ" panose="020B0604030504040204" pitchFamily="50" charset="-128"/>
                <a:cs typeface="UD デジタル 教科書体 NP-B"/>
              </a:rPr>
              <a:t>対</a:t>
            </a:r>
            <a:r>
              <a:rPr sz="1600" b="1" dirty="0">
                <a:solidFill>
                  <a:srgbClr val="FFFFFF"/>
                </a:solidFill>
                <a:latin typeface="メイリオ" panose="020B0604030504040204" pitchFamily="50" charset="-128"/>
                <a:ea typeface="メイリオ" panose="020B0604030504040204" pitchFamily="50" charset="-128"/>
                <a:cs typeface="UD デジタル 教科書体 NP-B"/>
              </a:rPr>
              <a:t>策	</a:t>
            </a:r>
            <a:r>
              <a:rPr sz="1600" b="1" spc="-50" dirty="0">
                <a:solidFill>
                  <a:srgbClr val="FFFFFF"/>
                </a:solidFill>
                <a:latin typeface="メイリオ" panose="020B0604030504040204" pitchFamily="50" charset="-128"/>
                <a:ea typeface="メイリオ" panose="020B0604030504040204" pitchFamily="50" charset="-128"/>
                <a:cs typeface="UD デジタル 教科書体 NP-B"/>
              </a:rPr>
              <a:t>そ</a:t>
            </a:r>
            <a:r>
              <a:rPr sz="1600" b="1" spc="-65" dirty="0">
                <a:solidFill>
                  <a:srgbClr val="FFFFFF"/>
                </a:solidFill>
                <a:latin typeface="メイリオ" panose="020B0604030504040204" pitchFamily="50" charset="-128"/>
                <a:ea typeface="メイリオ" panose="020B0604030504040204" pitchFamily="50" charset="-128"/>
                <a:cs typeface="UD デジタル 教科書体 NP-B"/>
              </a:rPr>
              <a:t>の</a:t>
            </a:r>
            <a:r>
              <a:rPr sz="1600" b="1" spc="5" dirty="0">
                <a:solidFill>
                  <a:srgbClr val="FFFFFF"/>
                </a:solidFill>
                <a:latin typeface="メイリオ" panose="020B0604030504040204" pitchFamily="50" charset="-128"/>
                <a:ea typeface="メイリオ" panose="020B0604030504040204" pitchFamily="50" charset="-128"/>
                <a:cs typeface="UD デジタル 教科書体 NP-B"/>
              </a:rPr>
              <a:t>2</a:t>
            </a:r>
            <a:endParaRPr sz="1600" dirty="0">
              <a:latin typeface="メイリオ" panose="020B0604030504040204" pitchFamily="50" charset="-128"/>
              <a:ea typeface="メイリオ" panose="020B0604030504040204" pitchFamily="50" charset="-128"/>
              <a:cs typeface="UD デジタル 教科書体 NP-B"/>
            </a:endParaRPr>
          </a:p>
        </p:txBody>
      </p:sp>
      <p:sp>
        <p:nvSpPr>
          <p:cNvPr id="52" name="object 255">
            <a:extLst>
              <a:ext uri="{FF2B5EF4-FFF2-40B4-BE49-F238E27FC236}">
                <a16:creationId xmlns:a16="http://schemas.microsoft.com/office/drawing/2014/main" id="{B255D6F1-2EC3-48E6-AB89-A77465FE0262}"/>
              </a:ext>
            </a:extLst>
          </p:cNvPr>
          <p:cNvSpPr txBox="1"/>
          <p:nvPr/>
        </p:nvSpPr>
        <p:spPr>
          <a:xfrm>
            <a:off x="384502" y="4311650"/>
            <a:ext cx="3628390" cy="464935"/>
          </a:xfrm>
          <a:prstGeom prst="rect">
            <a:avLst/>
          </a:prstGeom>
        </p:spPr>
        <p:txBody>
          <a:bodyPr vert="horz" wrap="square" lIns="0" tIns="12700" rIns="0" bIns="0" rtlCol="0">
            <a:spAutoFit/>
          </a:bodyPr>
          <a:lstStyle/>
          <a:p>
            <a:pPr marL="12700" marR="5080">
              <a:lnSpc>
                <a:spcPct val="125000"/>
              </a:lnSpc>
              <a:spcBef>
                <a:spcPts val="100"/>
              </a:spcBef>
            </a:pPr>
            <a:r>
              <a:rPr lang="ja-JP" altLang="en-US" sz="800" spc="5" dirty="0">
                <a:solidFill>
                  <a:srgbClr val="231F20"/>
                </a:solidFill>
                <a:latin typeface="游ゴシック" panose="020B0400000000000000" pitchFamily="50" charset="-128"/>
                <a:ea typeface="游ゴシック" panose="020B0400000000000000" pitchFamily="50" charset="-128"/>
                <a:cs typeface="Microsoft JhengHei Light"/>
              </a:rPr>
              <a:t>クラウドサービス</a:t>
            </a:r>
            <a:r>
              <a:rPr sz="800" spc="5" dirty="0" err="1">
                <a:solidFill>
                  <a:srgbClr val="231F20"/>
                </a:solidFill>
                <a:latin typeface="游ゴシック" panose="020B0400000000000000" pitchFamily="50" charset="-128"/>
                <a:ea typeface="游ゴシック" panose="020B0400000000000000" pitchFamily="50" charset="-128"/>
                <a:cs typeface="Microsoft JhengHei Light"/>
              </a:rPr>
              <a:t>で便利になって</a:t>
            </a:r>
            <a:r>
              <a:rPr sz="800" dirty="0" err="1">
                <a:solidFill>
                  <a:srgbClr val="231F20"/>
                </a:solidFill>
                <a:latin typeface="游ゴシック" panose="020B0400000000000000" pitchFamily="50" charset="-128"/>
                <a:ea typeface="游ゴシック" panose="020B0400000000000000" pitchFamily="50" charset="-128"/>
                <a:cs typeface="Microsoft JhengHei Light"/>
              </a:rPr>
              <a:t>も</a:t>
            </a:r>
            <a:r>
              <a:rPr sz="800" spc="-200" dirty="0" err="1">
                <a:solidFill>
                  <a:srgbClr val="231F20"/>
                </a:solidFill>
                <a:latin typeface="游ゴシック" panose="020B0400000000000000" pitchFamily="50" charset="-128"/>
                <a:ea typeface="游ゴシック" panose="020B0400000000000000" pitchFamily="50" charset="-128"/>
                <a:cs typeface="Microsoft JhengHei Light"/>
              </a:rPr>
              <a:t>、</a:t>
            </a:r>
            <a:r>
              <a:rPr sz="800" spc="5" dirty="0" err="1">
                <a:solidFill>
                  <a:srgbClr val="231F20"/>
                </a:solidFill>
                <a:latin typeface="游ゴシック" panose="020B0400000000000000" pitchFamily="50" charset="-128"/>
                <a:ea typeface="游ゴシック" panose="020B0400000000000000" pitchFamily="50" charset="-128"/>
                <a:cs typeface="Microsoft JhengHei Light"/>
              </a:rPr>
              <a:t>セキュリティ対策がしっかりで</a:t>
            </a:r>
            <a:r>
              <a:rPr sz="800" dirty="0" err="1">
                <a:solidFill>
                  <a:srgbClr val="231F20"/>
                </a:solidFill>
                <a:latin typeface="游ゴシック" panose="020B0400000000000000" pitchFamily="50" charset="-128"/>
                <a:ea typeface="游ゴシック" panose="020B0400000000000000" pitchFamily="50" charset="-128"/>
                <a:cs typeface="Microsoft JhengHei Light"/>
              </a:rPr>
              <a:t>きていなければ意味がありません</a:t>
            </a:r>
            <a:r>
              <a:rPr sz="800" spc="-200" dirty="0">
                <a:solidFill>
                  <a:srgbClr val="231F20"/>
                </a:solidFill>
                <a:latin typeface="游ゴシック" panose="020B0400000000000000" pitchFamily="50" charset="-128"/>
                <a:ea typeface="游ゴシック" panose="020B0400000000000000" pitchFamily="50" charset="-128"/>
                <a:cs typeface="Microsoft JhengHei Light"/>
              </a:rPr>
              <a:t>。</a:t>
            </a:r>
            <a:r>
              <a:rPr lang="ja-JP" altLang="en-US" sz="800" spc="-200" dirty="0">
                <a:solidFill>
                  <a:srgbClr val="231F20"/>
                </a:solidFill>
                <a:latin typeface="游ゴシック" panose="020B0400000000000000" pitchFamily="50" charset="-128"/>
                <a:ea typeface="游ゴシック" panose="020B0400000000000000" pitchFamily="50" charset="-128"/>
                <a:cs typeface="Microsoft JhengHei Light"/>
              </a:rPr>
              <a:t>クライアント証明書</a:t>
            </a:r>
            <a:r>
              <a:rPr sz="800" dirty="0" err="1">
                <a:solidFill>
                  <a:srgbClr val="231F20"/>
                </a:solidFill>
                <a:latin typeface="游ゴシック" panose="020B0400000000000000" pitchFamily="50" charset="-128"/>
                <a:ea typeface="游ゴシック" panose="020B0400000000000000" pitchFamily="50" charset="-128"/>
                <a:cs typeface="Microsoft JhengHei Light"/>
              </a:rPr>
              <a:t>認証で端末のなりすましを防ぐことができます</a:t>
            </a:r>
            <a:r>
              <a:rPr lang="ja-JP" altLang="en-US" sz="800" dirty="0">
                <a:solidFill>
                  <a:srgbClr val="231F20"/>
                </a:solidFill>
                <a:latin typeface="游ゴシック" panose="020B0400000000000000" pitchFamily="50" charset="-128"/>
                <a:ea typeface="游ゴシック" panose="020B0400000000000000" pitchFamily="50" charset="-128"/>
                <a:cs typeface="Microsoft JhengHei Light"/>
              </a:rPr>
              <a:t>。</a:t>
            </a:r>
            <a:endParaRPr sz="800" dirty="0">
              <a:latin typeface="游ゴシック" panose="020B0400000000000000" pitchFamily="50" charset="-128"/>
              <a:ea typeface="游ゴシック" panose="020B0400000000000000" pitchFamily="50" charset="-128"/>
              <a:cs typeface="Microsoft JhengHei Light"/>
            </a:endParaRPr>
          </a:p>
        </p:txBody>
      </p:sp>
      <p:sp>
        <p:nvSpPr>
          <p:cNvPr id="98" name="object 241">
            <a:extLst>
              <a:ext uri="{FF2B5EF4-FFF2-40B4-BE49-F238E27FC236}">
                <a16:creationId xmlns:a16="http://schemas.microsoft.com/office/drawing/2014/main" id="{DF5C9C65-9D00-4504-9039-061406C912C5}"/>
              </a:ext>
            </a:extLst>
          </p:cNvPr>
          <p:cNvSpPr/>
          <p:nvPr/>
        </p:nvSpPr>
        <p:spPr>
          <a:xfrm>
            <a:off x="1895449" y="5820409"/>
            <a:ext cx="294640" cy="416559"/>
          </a:xfrm>
          <a:custGeom>
            <a:avLst/>
            <a:gdLst/>
            <a:ahLst/>
            <a:cxnLst/>
            <a:rect l="l" t="t" r="r" b="b"/>
            <a:pathLst>
              <a:path w="294639" h="416560">
                <a:moveTo>
                  <a:pt x="294639" y="0"/>
                </a:moveTo>
                <a:lnTo>
                  <a:pt x="0" y="0"/>
                </a:lnTo>
                <a:lnTo>
                  <a:pt x="0" y="416547"/>
                </a:lnTo>
                <a:lnTo>
                  <a:pt x="294639" y="416547"/>
                </a:lnTo>
                <a:lnTo>
                  <a:pt x="294639" y="0"/>
                </a:lnTo>
                <a:close/>
              </a:path>
            </a:pathLst>
          </a:custGeom>
          <a:solidFill>
            <a:srgbClr val="FFFFFF"/>
          </a:solidFill>
        </p:spPr>
        <p:txBody>
          <a:bodyPr wrap="square" lIns="0" tIns="0" rIns="0" bIns="0" rtlCol="0"/>
          <a:lstStyle/>
          <a:p>
            <a:endParaRPr dirty="0"/>
          </a:p>
        </p:txBody>
      </p:sp>
      <p:sp>
        <p:nvSpPr>
          <p:cNvPr id="108" name="object 254">
            <a:extLst>
              <a:ext uri="{FF2B5EF4-FFF2-40B4-BE49-F238E27FC236}">
                <a16:creationId xmlns:a16="http://schemas.microsoft.com/office/drawing/2014/main" id="{EE68B2DB-7B7A-4F60-AAC5-BDAD53FFB51B}"/>
              </a:ext>
            </a:extLst>
          </p:cNvPr>
          <p:cNvSpPr txBox="1"/>
          <p:nvPr/>
        </p:nvSpPr>
        <p:spPr>
          <a:xfrm>
            <a:off x="389314" y="6597479"/>
            <a:ext cx="3488690" cy="618824"/>
          </a:xfrm>
          <a:prstGeom prst="rect">
            <a:avLst/>
          </a:prstGeom>
        </p:spPr>
        <p:txBody>
          <a:bodyPr vert="horz" wrap="square" lIns="0" tIns="12700" rIns="0" bIns="0" rtlCol="0">
            <a:spAutoFit/>
          </a:bodyPr>
          <a:lstStyle/>
          <a:p>
            <a:pPr marL="12700" marR="5080">
              <a:lnSpc>
                <a:spcPct val="125000"/>
              </a:lnSpc>
              <a:spcBef>
                <a:spcPts val="100"/>
              </a:spcBef>
            </a:pPr>
            <a:r>
              <a:rPr lang="en-US" altLang="ja-JP" sz="800" b="0" spc="25" dirty="0">
                <a:solidFill>
                  <a:srgbClr val="231F20"/>
                </a:solidFill>
                <a:latin typeface="游ゴシック" panose="020B0400000000000000" pitchFamily="50" charset="-128"/>
                <a:ea typeface="游ゴシック" panose="020B0400000000000000" pitchFamily="50" charset="-128"/>
                <a:cs typeface="Microsoft JhengHei Light"/>
              </a:rPr>
              <a:t>Microsoft365</a:t>
            </a:r>
            <a:r>
              <a:rPr lang="ja-JP" altLang="en-US" sz="800" b="0" spc="25" dirty="0">
                <a:solidFill>
                  <a:srgbClr val="231F20"/>
                </a:solidFill>
                <a:latin typeface="游ゴシック" panose="020B0400000000000000" pitchFamily="50" charset="-128"/>
                <a:ea typeface="游ゴシック" panose="020B0400000000000000" pitchFamily="50" charset="-128"/>
                <a:cs typeface="Microsoft JhengHei Light"/>
              </a:rPr>
              <a:t>の設定ミスにより機密情報の漏えい、メールの搾取、ミーティング内容の盗聴が頻繁化しランサムウェア等のインシデントを引き起こす原因となっています。</a:t>
            </a:r>
            <a:r>
              <a:rPr lang="en-US" altLang="ja-JP" sz="800" b="0" spc="25" dirty="0">
                <a:solidFill>
                  <a:srgbClr val="231F20"/>
                </a:solidFill>
                <a:latin typeface="游ゴシック" panose="020B0400000000000000" pitchFamily="50" charset="-128"/>
                <a:ea typeface="游ゴシック" panose="020B0400000000000000" pitchFamily="50" charset="-128"/>
                <a:cs typeface="Microsoft JhengHei Light"/>
              </a:rPr>
              <a:t>Microsoft365</a:t>
            </a:r>
            <a:r>
              <a:rPr lang="ja-JP" altLang="en-US" sz="800" b="0" spc="25" dirty="0">
                <a:solidFill>
                  <a:srgbClr val="231F20"/>
                </a:solidFill>
                <a:latin typeface="游ゴシック" panose="020B0400000000000000" pitchFamily="50" charset="-128"/>
                <a:ea typeface="游ゴシック" panose="020B0400000000000000" pitchFamily="50" charset="-128"/>
                <a:cs typeface="Microsoft JhengHei Light"/>
              </a:rPr>
              <a:t>のセキュリティは、中小企業においても日々の対策・強化が求められる重要な経営課題です。</a:t>
            </a:r>
            <a:endParaRPr sz="800" dirty="0">
              <a:latin typeface="游ゴシック" panose="020B0400000000000000" pitchFamily="50" charset="-128"/>
              <a:ea typeface="游ゴシック" panose="020B0400000000000000" pitchFamily="50" charset="-128"/>
              <a:cs typeface="Microsoft JhengHei Light"/>
            </a:endParaRPr>
          </a:p>
        </p:txBody>
      </p:sp>
      <p:sp>
        <p:nvSpPr>
          <p:cNvPr id="300" name="吹き出し: 線 299">
            <a:extLst>
              <a:ext uri="{FF2B5EF4-FFF2-40B4-BE49-F238E27FC236}">
                <a16:creationId xmlns:a16="http://schemas.microsoft.com/office/drawing/2014/main" id="{CAB9D06F-C63A-4918-B7D4-3FD14E8E020F}"/>
              </a:ext>
            </a:extLst>
          </p:cNvPr>
          <p:cNvSpPr/>
          <p:nvPr/>
        </p:nvSpPr>
        <p:spPr>
          <a:xfrm>
            <a:off x="76200" y="5635396"/>
            <a:ext cx="1232869" cy="241526"/>
          </a:xfrm>
          <a:prstGeom prst="borderCallout1">
            <a:avLst>
              <a:gd name="adj1" fmla="val 55594"/>
              <a:gd name="adj2" fmla="val 103672"/>
              <a:gd name="adj3" fmla="val 161159"/>
              <a:gd name="adj4" fmla="val 134964"/>
            </a:avLst>
          </a:prstGeom>
          <a:noFill/>
          <a:ln w="12700">
            <a:solidFill>
              <a:srgbClr val="0A7A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srgbClr val="0A7AF6"/>
                </a:solidFill>
                <a:latin typeface="Meiryo UI" panose="020B0604030504040204" pitchFamily="50" charset="-128"/>
                <a:ea typeface="Meiryo UI" panose="020B0604030504040204" pitchFamily="50" charset="-128"/>
              </a:rPr>
              <a:t>証明書あり</a:t>
            </a:r>
            <a:endParaRPr kumimoji="1" lang="ja-JP" altLang="en-US" sz="800" b="1" dirty="0">
              <a:solidFill>
                <a:srgbClr val="0A7AF6"/>
              </a:solidFill>
              <a:latin typeface="Meiryo UI" panose="020B0604030504040204" pitchFamily="50" charset="-128"/>
              <a:ea typeface="Meiryo UI" panose="020B0604030504040204" pitchFamily="50" charset="-128"/>
            </a:endParaRPr>
          </a:p>
        </p:txBody>
      </p:sp>
      <p:pic>
        <p:nvPicPr>
          <p:cNvPr id="301" name="Picture 2" descr="Access, command, laptop, line, prompt, root">
            <a:extLst>
              <a:ext uri="{FF2B5EF4-FFF2-40B4-BE49-F238E27FC236}">
                <a16:creationId xmlns:a16="http://schemas.microsoft.com/office/drawing/2014/main" id="{974C5D7E-4C5E-45C9-BA70-3B09269EC73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1290085" y="4811772"/>
            <a:ext cx="701376" cy="719787"/>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2" descr="Access, command, laptop, line, prompt, root">
            <a:extLst>
              <a:ext uri="{FF2B5EF4-FFF2-40B4-BE49-F238E27FC236}">
                <a16:creationId xmlns:a16="http://schemas.microsoft.com/office/drawing/2014/main" id="{BEA49725-8093-439D-8E06-5FC6F3CC52A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1272755" y="5491487"/>
            <a:ext cx="701376" cy="719787"/>
          </a:xfrm>
          <a:prstGeom prst="rect">
            <a:avLst/>
          </a:prstGeom>
          <a:noFill/>
          <a:extLst>
            <a:ext uri="{909E8E84-426E-40DD-AFC4-6F175D3DCCD1}">
              <a14:hiddenFill xmlns:a14="http://schemas.microsoft.com/office/drawing/2010/main">
                <a:solidFill>
                  <a:srgbClr val="FFFFFF"/>
                </a:solidFill>
              </a14:hiddenFill>
            </a:ext>
          </a:extLst>
        </p:spPr>
      </p:pic>
      <p:pic>
        <p:nvPicPr>
          <p:cNvPr id="303" name="object 237">
            <a:extLst>
              <a:ext uri="{FF2B5EF4-FFF2-40B4-BE49-F238E27FC236}">
                <a16:creationId xmlns:a16="http://schemas.microsoft.com/office/drawing/2014/main" id="{268C16F3-B6CD-42D9-9721-0BAFEBF1E954}"/>
              </a:ext>
            </a:extLst>
          </p:cNvPr>
          <p:cNvPicPr/>
          <p:nvPr/>
        </p:nvPicPr>
        <p:blipFill>
          <a:blip r:embed="rId15" cstate="print"/>
          <a:stretch>
            <a:fillRect/>
          </a:stretch>
        </p:blipFill>
        <p:spPr>
          <a:xfrm>
            <a:off x="1971796" y="4869117"/>
            <a:ext cx="152036" cy="152031"/>
          </a:xfrm>
          <a:prstGeom prst="rect">
            <a:avLst/>
          </a:prstGeom>
        </p:spPr>
      </p:pic>
      <p:pic>
        <p:nvPicPr>
          <p:cNvPr id="304" name="object 237">
            <a:extLst>
              <a:ext uri="{FF2B5EF4-FFF2-40B4-BE49-F238E27FC236}">
                <a16:creationId xmlns:a16="http://schemas.microsoft.com/office/drawing/2014/main" id="{71136CFF-F411-41E8-9ECE-489D92E0346B}"/>
              </a:ext>
            </a:extLst>
          </p:cNvPr>
          <p:cNvPicPr/>
          <p:nvPr/>
        </p:nvPicPr>
        <p:blipFill>
          <a:blip r:embed="rId15" cstate="print"/>
          <a:stretch>
            <a:fillRect/>
          </a:stretch>
        </p:blipFill>
        <p:spPr>
          <a:xfrm>
            <a:off x="1970208" y="5524815"/>
            <a:ext cx="152036" cy="152031"/>
          </a:xfrm>
          <a:prstGeom prst="rect">
            <a:avLst/>
          </a:prstGeom>
        </p:spPr>
      </p:pic>
      <p:sp>
        <p:nvSpPr>
          <p:cNvPr id="306" name="吹き出し: 線 305">
            <a:extLst>
              <a:ext uri="{FF2B5EF4-FFF2-40B4-BE49-F238E27FC236}">
                <a16:creationId xmlns:a16="http://schemas.microsoft.com/office/drawing/2014/main" id="{884DCE91-959A-49CC-991D-78474683C9F6}"/>
              </a:ext>
            </a:extLst>
          </p:cNvPr>
          <p:cNvSpPr/>
          <p:nvPr/>
        </p:nvSpPr>
        <p:spPr>
          <a:xfrm>
            <a:off x="75354" y="4884415"/>
            <a:ext cx="1233715" cy="163159"/>
          </a:xfrm>
          <a:prstGeom prst="borderCallout1">
            <a:avLst>
              <a:gd name="adj1" fmla="val 55594"/>
              <a:gd name="adj2" fmla="val 103672"/>
              <a:gd name="adj3" fmla="val 161159"/>
              <a:gd name="adj4" fmla="val 134964"/>
            </a:avLst>
          </a:prstGeom>
          <a:noFill/>
          <a:ln w="12700">
            <a:solidFill>
              <a:srgbClr val="0A7A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eiryo UI" panose="020B0604030504040204" pitchFamily="50" charset="-128"/>
                <a:ea typeface="Meiryo UI" panose="020B0604030504040204" pitchFamily="50" charset="-128"/>
              </a:rPr>
              <a:t>証明書なし</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308" name="テキスト ボックス 307">
            <a:extLst>
              <a:ext uri="{FF2B5EF4-FFF2-40B4-BE49-F238E27FC236}">
                <a16:creationId xmlns:a16="http://schemas.microsoft.com/office/drawing/2014/main" id="{EBF17A57-8D32-4092-9ED1-126D6CC9DC39}"/>
              </a:ext>
            </a:extLst>
          </p:cNvPr>
          <p:cNvSpPr txBox="1"/>
          <p:nvPr/>
        </p:nvSpPr>
        <p:spPr>
          <a:xfrm>
            <a:off x="2692471" y="5576459"/>
            <a:ext cx="988706" cy="215444"/>
          </a:xfrm>
          <a:prstGeom prst="rect">
            <a:avLst/>
          </a:prstGeom>
          <a:noFill/>
        </p:spPr>
        <p:txBody>
          <a:bodyPr wrap="square">
            <a:spAutoFit/>
          </a:bodyPr>
          <a:lstStyle/>
          <a:p>
            <a:pPr algn="ctr"/>
            <a:r>
              <a:rPr lang="ja-JP" altLang="en-US" sz="800" b="1" dirty="0">
                <a:solidFill>
                  <a:srgbClr val="231F20"/>
                </a:solidFill>
                <a:latin typeface="+mj-ea"/>
                <a:ea typeface="+mj-ea"/>
                <a:cs typeface="Microsoft JhengHei Light"/>
              </a:rPr>
              <a:t>インターネット</a:t>
            </a:r>
            <a:endParaRPr lang="ja-JP" altLang="en-US" sz="800" b="1" dirty="0">
              <a:latin typeface="+mj-ea"/>
              <a:ea typeface="+mj-ea"/>
            </a:endParaRPr>
          </a:p>
        </p:txBody>
      </p:sp>
      <p:cxnSp>
        <p:nvCxnSpPr>
          <p:cNvPr id="310" name="コネクタ: カギ線 309">
            <a:extLst>
              <a:ext uri="{FF2B5EF4-FFF2-40B4-BE49-F238E27FC236}">
                <a16:creationId xmlns:a16="http://schemas.microsoft.com/office/drawing/2014/main" id="{4000C968-4AE1-4D02-8311-2FE57A311D70}"/>
              </a:ext>
            </a:extLst>
          </p:cNvPr>
          <p:cNvCxnSpPr>
            <a:cxnSpLocks/>
          </p:cNvCxnSpPr>
          <p:nvPr/>
        </p:nvCxnSpPr>
        <p:spPr>
          <a:xfrm>
            <a:off x="2175278" y="4985574"/>
            <a:ext cx="1810577" cy="211976"/>
          </a:xfrm>
          <a:prstGeom prst="bentConnector3">
            <a:avLst>
              <a:gd name="adj1" fmla="val 15129"/>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1" name="コネクタ: カギ線 310">
            <a:extLst>
              <a:ext uri="{FF2B5EF4-FFF2-40B4-BE49-F238E27FC236}">
                <a16:creationId xmlns:a16="http://schemas.microsoft.com/office/drawing/2014/main" id="{FF36A17D-A052-4080-B510-85CF3E0D6446}"/>
              </a:ext>
            </a:extLst>
          </p:cNvPr>
          <p:cNvCxnSpPr>
            <a:cxnSpLocks/>
          </p:cNvCxnSpPr>
          <p:nvPr/>
        </p:nvCxnSpPr>
        <p:spPr>
          <a:xfrm flipV="1">
            <a:off x="2179251" y="5340663"/>
            <a:ext cx="1809564" cy="294732"/>
          </a:xfrm>
          <a:prstGeom prst="bentConnector3">
            <a:avLst>
              <a:gd name="adj1" fmla="val 15109"/>
            </a:avLst>
          </a:prstGeom>
          <a:ln w="12700">
            <a:solidFill>
              <a:schemeClr val="accent5"/>
            </a:solidFill>
            <a:prstDash val="sysDash"/>
          </a:ln>
        </p:spPr>
        <p:style>
          <a:lnRef idx="1">
            <a:schemeClr val="accent1"/>
          </a:lnRef>
          <a:fillRef idx="0">
            <a:schemeClr val="accent1"/>
          </a:fillRef>
          <a:effectRef idx="0">
            <a:schemeClr val="accent1"/>
          </a:effectRef>
          <a:fontRef idx="minor">
            <a:schemeClr val="tx1"/>
          </a:fontRef>
        </p:style>
      </p:cxnSp>
      <p:sp>
        <p:nvSpPr>
          <p:cNvPr id="1079" name="フローチャート: 結合子 1078">
            <a:extLst>
              <a:ext uri="{FF2B5EF4-FFF2-40B4-BE49-F238E27FC236}">
                <a16:creationId xmlns:a16="http://schemas.microsoft.com/office/drawing/2014/main" id="{3BB1D868-564F-4071-B7A8-B3458DF0D97B}"/>
              </a:ext>
            </a:extLst>
          </p:cNvPr>
          <p:cNvSpPr/>
          <p:nvPr/>
        </p:nvSpPr>
        <p:spPr>
          <a:xfrm>
            <a:off x="3968927" y="5319776"/>
            <a:ext cx="194000" cy="189697"/>
          </a:xfrm>
          <a:prstGeom prst="flowChart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7" name="グループ化 166">
            <a:extLst>
              <a:ext uri="{FF2B5EF4-FFF2-40B4-BE49-F238E27FC236}">
                <a16:creationId xmlns:a16="http://schemas.microsoft.com/office/drawing/2014/main" id="{AF395819-BA3E-4C79-A15F-E1EA83831AA6}"/>
              </a:ext>
            </a:extLst>
          </p:cNvPr>
          <p:cNvGrpSpPr/>
          <p:nvPr/>
        </p:nvGrpSpPr>
        <p:grpSpPr>
          <a:xfrm>
            <a:off x="3215920" y="5309790"/>
            <a:ext cx="988706" cy="430322"/>
            <a:chOff x="3269741" y="5310537"/>
            <a:chExt cx="988706" cy="430322"/>
          </a:xfrm>
        </p:grpSpPr>
        <p:sp>
          <p:nvSpPr>
            <p:cNvPr id="315" name="テキスト ボックス 314">
              <a:extLst>
                <a:ext uri="{FF2B5EF4-FFF2-40B4-BE49-F238E27FC236}">
                  <a16:creationId xmlns:a16="http://schemas.microsoft.com/office/drawing/2014/main" id="{F642EB24-2ADE-488B-9A92-3E6A32A97271}"/>
                </a:ext>
              </a:extLst>
            </p:cNvPr>
            <p:cNvSpPr txBox="1"/>
            <p:nvPr/>
          </p:nvSpPr>
          <p:spPr>
            <a:xfrm>
              <a:off x="3423044" y="5463860"/>
              <a:ext cx="827444" cy="276999"/>
            </a:xfrm>
            <a:prstGeom prst="rect">
              <a:avLst/>
            </a:prstGeom>
            <a:noFill/>
          </p:spPr>
          <p:txBody>
            <a:bodyPr wrap="square">
              <a:spAutoFit/>
            </a:bodyPr>
            <a:lstStyle/>
            <a:p>
              <a:pPr algn="ctr"/>
              <a:r>
                <a:rPr lang="en-US" altLang="ja-JP" sz="1200" b="1" dirty="0">
                  <a:solidFill>
                    <a:schemeClr val="accent5"/>
                  </a:solidFill>
                  <a:latin typeface="メイリオ" panose="020B0604030504040204" pitchFamily="50" charset="-128"/>
                  <a:ea typeface="メイリオ" panose="020B0604030504040204" pitchFamily="50" charset="-128"/>
                </a:rPr>
                <a:t>OK</a:t>
              </a:r>
              <a:r>
                <a:rPr lang="ja-JP" altLang="en-US" sz="1200" b="1" dirty="0">
                  <a:solidFill>
                    <a:schemeClr val="accent5"/>
                  </a:solidFill>
                  <a:latin typeface="メイリオ" panose="020B0604030504040204" pitchFamily="50" charset="-128"/>
                  <a:ea typeface="メイリオ" panose="020B0604030504040204" pitchFamily="50" charset="-128"/>
                </a:rPr>
                <a:t>！</a:t>
              </a:r>
            </a:p>
          </p:txBody>
        </p:sp>
        <p:sp>
          <p:nvSpPr>
            <p:cNvPr id="316" name="テキスト ボックス 315">
              <a:extLst>
                <a:ext uri="{FF2B5EF4-FFF2-40B4-BE49-F238E27FC236}">
                  <a16:creationId xmlns:a16="http://schemas.microsoft.com/office/drawing/2014/main" id="{CCD9346E-9FAA-4C9F-9BE0-545398130CCD}"/>
                </a:ext>
              </a:extLst>
            </p:cNvPr>
            <p:cNvSpPr txBox="1"/>
            <p:nvPr/>
          </p:nvSpPr>
          <p:spPr>
            <a:xfrm>
              <a:off x="3269741" y="5310537"/>
              <a:ext cx="988706" cy="215444"/>
            </a:xfrm>
            <a:prstGeom prst="rect">
              <a:avLst/>
            </a:prstGeom>
            <a:noFill/>
          </p:spPr>
          <p:txBody>
            <a:bodyPr wrap="square">
              <a:spAutoFit/>
            </a:bodyPr>
            <a:lstStyle/>
            <a:p>
              <a:pPr algn="ctr"/>
              <a:r>
                <a:rPr lang="ja-JP" altLang="en-US" sz="800" b="1" dirty="0">
                  <a:solidFill>
                    <a:srgbClr val="231F20"/>
                  </a:solidFill>
                  <a:latin typeface="+mj-ea"/>
                  <a:ea typeface="+mj-ea"/>
                  <a:cs typeface="Microsoft JhengHei Light"/>
                </a:rPr>
                <a:t>ログイン</a:t>
              </a:r>
              <a:endParaRPr lang="ja-JP" altLang="en-US" sz="800" b="1" dirty="0">
                <a:latin typeface="+mj-ea"/>
                <a:ea typeface="+mj-ea"/>
              </a:endParaRPr>
            </a:p>
          </p:txBody>
        </p:sp>
      </p:grpSp>
      <p:sp>
        <p:nvSpPr>
          <p:cNvPr id="1082" name="乗算記号 1081">
            <a:extLst>
              <a:ext uri="{FF2B5EF4-FFF2-40B4-BE49-F238E27FC236}">
                <a16:creationId xmlns:a16="http://schemas.microsoft.com/office/drawing/2014/main" id="{DECAF816-3F74-4AEC-8976-6BDE4B86DB0B}"/>
              </a:ext>
            </a:extLst>
          </p:cNvPr>
          <p:cNvSpPr/>
          <p:nvPr/>
        </p:nvSpPr>
        <p:spPr>
          <a:xfrm>
            <a:off x="3822460" y="5015601"/>
            <a:ext cx="351129" cy="332468"/>
          </a:xfrm>
          <a:prstGeom prst="mathMultipl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1" name="Picture 6" descr="ビル（会社） の無料アイコン・イラスト素材 | アイコン・イラスト無料素材は「フリーアイコンズ」 - Free Vector Download Site">
            <a:extLst>
              <a:ext uri="{FF2B5EF4-FFF2-40B4-BE49-F238E27FC236}">
                <a16:creationId xmlns:a16="http://schemas.microsoft.com/office/drawing/2014/main" id="{43809FC0-E413-4916-9223-14F0B6B5767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846488" y="7763962"/>
            <a:ext cx="891088" cy="891088"/>
          </a:xfrm>
          <a:prstGeom prst="rect">
            <a:avLst/>
          </a:prstGeom>
          <a:noFill/>
          <a:extLst>
            <a:ext uri="{909E8E84-426E-40DD-AFC4-6F175D3DCCD1}">
              <a14:hiddenFill xmlns:a14="http://schemas.microsoft.com/office/drawing/2010/main">
                <a:solidFill>
                  <a:srgbClr val="FFFFFF"/>
                </a:solidFill>
              </a14:hiddenFill>
            </a:ext>
          </a:extLst>
        </p:spPr>
      </p:pic>
      <p:sp>
        <p:nvSpPr>
          <p:cNvPr id="337" name="object 241">
            <a:extLst>
              <a:ext uri="{FF2B5EF4-FFF2-40B4-BE49-F238E27FC236}">
                <a16:creationId xmlns:a16="http://schemas.microsoft.com/office/drawing/2014/main" id="{3D4326CD-C5EC-4776-BFD1-EE47FAFD1BA0}"/>
              </a:ext>
            </a:extLst>
          </p:cNvPr>
          <p:cNvSpPr/>
          <p:nvPr/>
        </p:nvSpPr>
        <p:spPr>
          <a:xfrm>
            <a:off x="1891526" y="7820272"/>
            <a:ext cx="294640" cy="416559"/>
          </a:xfrm>
          <a:custGeom>
            <a:avLst/>
            <a:gdLst/>
            <a:ahLst/>
            <a:cxnLst/>
            <a:rect l="l" t="t" r="r" b="b"/>
            <a:pathLst>
              <a:path w="294639" h="416560">
                <a:moveTo>
                  <a:pt x="294639" y="0"/>
                </a:moveTo>
                <a:lnTo>
                  <a:pt x="0" y="0"/>
                </a:lnTo>
                <a:lnTo>
                  <a:pt x="0" y="416547"/>
                </a:lnTo>
                <a:lnTo>
                  <a:pt x="294639" y="416547"/>
                </a:lnTo>
                <a:lnTo>
                  <a:pt x="294639" y="0"/>
                </a:lnTo>
                <a:close/>
              </a:path>
            </a:pathLst>
          </a:custGeom>
          <a:solidFill>
            <a:srgbClr val="FFFFFF"/>
          </a:solidFill>
        </p:spPr>
        <p:txBody>
          <a:bodyPr wrap="square" lIns="0" tIns="0" rIns="0" bIns="0" rtlCol="0"/>
          <a:lstStyle/>
          <a:p>
            <a:endParaRPr dirty="0"/>
          </a:p>
        </p:txBody>
      </p:sp>
      <p:pic>
        <p:nvPicPr>
          <p:cNvPr id="339" name="Picture 2" descr="Access, command, laptop, line, prompt, root">
            <a:extLst>
              <a:ext uri="{FF2B5EF4-FFF2-40B4-BE49-F238E27FC236}">
                <a16:creationId xmlns:a16="http://schemas.microsoft.com/office/drawing/2014/main" id="{7BF192BA-2E57-4E41-9D99-2A32BA1FB72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1268832" y="7491350"/>
            <a:ext cx="701376" cy="719787"/>
          </a:xfrm>
          <a:prstGeom prst="rect">
            <a:avLst/>
          </a:prstGeom>
          <a:noFill/>
          <a:extLst>
            <a:ext uri="{909E8E84-426E-40DD-AFC4-6F175D3DCCD1}">
              <a14:hiddenFill xmlns:a14="http://schemas.microsoft.com/office/drawing/2010/main">
                <a:solidFill>
                  <a:srgbClr val="FFFFFF"/>
                </a:solidFill>
              </a14:hiddenFill>
            </a:ext>
          </a:extLst>
        </p:spPr>
      </p:pic>
      <p:pic>
        <p:nvPicPr>
          <p:cNvPr id="340" name="object 237">
            <a:extLst>
              <a:ext uri="{FF2B5EF4-FFF2-40B4-BE49-F238E27FC236}">
                <a16:creationId xmlns:a16="http://schemas.microsoft.com/office/drawing/2014/main" id="{8E7F18A6-B1D7-498E-BAAD-67E1C999E228}"/>
              </a:ext>
            </a:extLst>
          </p:cNvPr>
          <p:cNvPicPr/>
          <p:nvPr/>
        </p:nvPicPr>
        <p:blipFill>
          <a:blip r:embed="rId15" cstate="print"/>
          <a:stretch>
            <a:fillRect/>
          </a:stretch>
        </p:blipFill>
        <p:spPr>
          <a:xfrm>
            <a:off x="1966285" y="7524678"/>
            <a:ext cx="152036" cy="152031"/>
          </a:xfrm>
          <a:prstGeom prst="rect">
            <a:avLst/>
          </a:prstGeom>
        </p:spPr>
      </p:pic>
      <p:cxnSp>
        <p:nvCxnSpPr>
          <p:cNvPr id="1084" name="直線コネクタ 1083">
            <a:extLst>
              <a:ext uri="{FF2B5EF4-FFF2-40B4-BE49-F238E27FC236}">
                <a16:creationId xmlns:a16="http://schemas.microsoft.com/office/drawing/2014/main" id="{F4BD8A4A-1F67-4C5E-8E3E-22653696000B}"/>
              </a:ext>
            </a:extLst>
          </p:cNvPr>
          <p:cNvCxnSpPr>
            <a:cxnSpLocks/>
            <a:stCxn id="340" idx="3"/>
          </p:cNvCxnSpPr>
          <p:nvPr/>
        </p:nvCxnSpPr>
        <p:spPr>
          <a:xfrm>
            <a:off x="2118321" y="7600694"/>
            <a:ext cx="1958538" cy="23841"/>
          </a:xfrm>
          <a:prstGeom prst="line">
            <a:avLst/>
          </a:prstGeom>
          <a:ln w="12700">
            <a:solidFill>
              <a:schemeClr val="accent5"/>
            </a:solidFill>
            <a:prstDash val="sysDash"/>
          </a:ln>
        </p:spPr>
        <p:style>
          <a:lnRef idx="1">
            <a:schemeClr val="accent1"/>
          </a:lnRef>
          <a:fillRef idx="0">
            <a:schemeClr val="accent1"/>
          </a:fillRef>
          <a:effectRef idx="0">
            <a:schemeClr val="accent1"/>
          </a:effectRef>
          <a:fontRef idx="minor">
            <a:schemeClr val="tx1"/>
          </a:fontRef>
        </p:style>
      </p:cxnSp>
      <p:grpSp>
        <p:nvGrpSpPr>
          <p:cNvPr id="168" name="グループ化 167">
            <a:extLst>
              <a:ext uri="{FF2B5EF4-FFF2-40B4-BE49-F238E27FC236}">
                <a16:creationId xmlns:a16="http://schemas.microsoft.com/office/drawing/2014/main" id="{1D8D5162-5BD5-477F-BDF7-90379357B1DA}"/>
              </a:ext>
            </a:extLst>
          </p:cNvPr>
          <p:cNvGrpSpPr/>
          <p:nvPr/>
        </p:nvGrpSpPr>
        <p:grpSpPr>
          <a:xfrm>
            <a:off x="3206192" y="4813491"/>
            <a:ext cx="988706" cy="436373"/>
            <a:chOff x="1965024" y="6936081"/>
            <a:chExt cx="988706" cy="436373"/>
          </a:xfrm>
        </p:grpSpPr>
        <p:sp>
          <p:nvSpPr>
            <p:cNvPr id="374" name="テキスト ボックス 373">
              <a:extLst>
                <a:ext uri="{FF2B5EF4-FFF2-40B4-BE49-F238E27FC236}">
                  <a16:creationId xmlns:a16="http://schemas.microsoft.com/office/drawing/2014/main" id="{47A1964E-233C-4687-BB99-EBD67731C478}"/>
                </a:ext>
              </a:extLst>
            </p:cNvPr>
            <p:cNvSpPr txBox="1"/>
            <p:nvPr/>
          </p:nvSpPr>
          <p:spPr>
            <a:xfrm>
              <a:off x="2089681" y="7095455"/>
              <a:ext cx="827444" cy="276999"/>
            </a:xfrm>
            <a:prstGeom prst="rect">
              <a:avLst/>
            </a:prstGeom>
            <a:noFill/>
          </p:spPr>
          <p:txBody>
            <a:bodyPr wrap="square">
              <a:spAutoFit/>
            </a:bodyPr>
            <a:lstStyle/>
            <a:p>
              <a:pPr algn="ctr"/>
              <a:r>
                <a:rPr lang="en-US" altLang="ja-JP" sz="1200" b="1" dirty="0">
                  <a:solidFill>
                    <a:schemeClr val="bg1">
                      <a:lumMod val="50000"/>
                    </a:schemeClr>
                  </a:solidFill>
                  <a:latin typeface="メイリオ" panose="020B0604030504040204" pitchFamily="50" charset="-128"/>
                  <a:ea typeface="メイリオ" panose="020B0604030504040204" pitchFamily="50" charset="-128"/>
                </a:rPr>
                <a:t>NG</a:t>
              </a:r>
              <a:r>
                <a:rPr lang="ja-JP" altLang="en-US" sz="1200" b="1" dirty="0">
                  <a:solidFill>
                    <a:schemeClr val="bg1">
                      <a:lumMod val="50000"/>
                    </a:schemeClr>
                  </a:solidFill>
                  <a:latin typeface="メイリオ" panose="020B0604030504040204" pitchFamily="50" charset="-128"/>
                  <a:ea typeface="メイリオ" panose="020B0604030504040204" pitchFamily="50" charset="-128"/>
                </a:rPr>
                <a:t>！</a:t>
              </a:r>
            </a:p>
          </p:txBody>
        </p:sp>
        <p:sp>
          <p:nvSpPr>
            <p:cNvPr id="375" name="テキスト ボックス 374">
              <a:extLst>
                <a:ext uri="{FF2B5EF4-FFF2-40B4-BE49-F238E27FC236}">
                  <a16:creationId xmlns:a16="http://schemas.microsoft.com/office/drawing/2014/main" id="{A262CB36-D395-44D5-A2E0-8DD962EC4E8F}"/>
                </a:ext>
              </a:extLst>
            </p:cNvPr>
            <p:cNvSpPr txBox="1"/>
            <p:nvPr/>
          </p:nvSpPr>
          <p:spPr>
            <a:xfrm>
              <a:off x="1965024" y="6936081"/>
              <a:ext cx="988706" cy="215444"/>
            </a:xfrm>
            <a:prstGeom prst="rect">
              <a:avLst/>
            </a:prstGeom>
            <a:noFill/>
          </p:spPr>
          <p:txBody>
            <a:bodyPr wrap="square">
              <a:spAutoFit/>
            </a:bodyPr>
            <a:lstStyle/>
            <a:p>
              <a:pPr algn="ctr"/>
              <a:r>
                <a:rPr lang="ja-JP" altLang="en-US" sz="800" b="1" dirty="0">
                  <a:solidFill>
                    <a:srgbClr val="231F20"/>
                  </a:solidFill>
                  <a:latin typeface="+mj-ea"/>
                  <a:ea typeface="+mj-ea"/>
                  <a:cs typeface="Microsoft JhengHei Light"/>
                </a:rPr>
                <a:t>ログイン</a:t>
              </a:r>
              <a:endParaRPr lang="ja-JP" altLang="en-US" sz="800" b="1" dirty="0">
                <a:latin typeface="+mj-ea"/>
                <a:ea typeface="+mj-ea"/>
              </a:endParaRPr>
            </a:p>
          </p:txBody>
        </p:sp>
      </p:grpSp>
      <p:sp>
        <p:nvSpPr>
          <p:cNvPr id="393" name="object 54">
            <a:extLst>
              <a:ext uri="{FF2B5EF4-FFF2-40B4-BE49-F238E27FC236}">
                <a16:creationId xmlns:a16="http://schemas.microsoft.com/office/drawing/2014/main" id="{77D4ABE0-949B-4D7E-8FFB-FF2250BBFB1E}"/>
              </a:ext>
            </a:extLst>
          </p:cNvPr>
          <p:cNvSpPr/>
          <p:nvPr/>
        </p:nvSpPr>
        <p:spPr>
          <a:xfrm>
            <a:off x="388051" y="9290092"/>
            <a:ext cx="6997065" cy="0"/>
          </a:xfrm>
          <a:custGeom>
            <a:avLst/>
            <a:gdLst/>
            <a:ahLst/>
            <a:cxnLst/>
            <a:rect l="l" t="t" r="r" b="b"/>
            <a:pathLst>
              <a:path w="6997065">
                <a:moveTo>
                  <a:pt x="0" y="0"/>
                </a:moveTo>
                <a:lnTo>
                  <a:pt x="6997052" y="0"/>
                </a:lnTo>
              </a:path>
            </a:pathLst>
          </a:custGeom>
          <a:ln w="12699">
            <a:solidFill>
              <a:srgbClr val="231F20"/>
            </a:solidFill>
          </a:ln>
        </p:spPr>
        <p:txBody>
          <a:bodyPr wrap="square" lIns="0" tIns="0" rIns="0" bIns="0" rtlCol="0"/>
          <a:lstStyle/>
          <a:p>
            <a:endParaRPr dirty="0"/>
          </a:p>
        </p:txBody>
      </p:sp>
      <p:sp>
        <p:nvSpPr>
          <p:cNvPr id="394" name="object 55">
            <a:extLst>
              <a:ext uri="{FF2B5EF4-FFF2-40B4-BE49-F238E27FC236}">
                <a16:creationId xmlns:a16="http://schemas.microsoft.com/office/drawing/2014/main" id="{67E6B106-5158-405A-8506-15B4543D5B01}"/>
              </a:ext>
            </a:extLst>
          </p:cNvPr>
          <p:cNvSpPr/>
          <p:nvPr/>
        </p:nvSpPr>
        <p:spPr>
          <a:xfrm>
            <a:off x="2910724" y="9292524"/>
            <a:ext cx="0" cy="1231900"/>
          </a:xfrm>
          <a:custGeom>
            <a:avLst/>
            <a:gdLst/>
            <a:ahLst/>
            <a:cxnLst/>
            <a:rect l="l" t="t" r="r" b="b"/>
            <a:pathLst>
              <a:path h="1231900">
                <a:moveTo>
                  <a:pt x="0" y="0"/>
                </a:moveTo>
                <a:lnTo>
                  <a:pt x="0" y="1231760"/>
                </a:lnTo>
              </a:path>
            </a:pathLst>
          </a:custGeom>
          <a:ln w="12700">
            <a:solidFill>
              <a:srgbClr val="231F20"/>
            </a:solidFill>
          </a:ln>
        </p:spPr>
        <p:txBody>
          <a:bodyPr wrap="square" lIns="0" tIns="0" rIns="0" bIns="0" rtlCol="0"/>
          <a:lstStyle/>
          <a:p>
            <a:endParaRPr dirty="0"/>
          </a:p>
        </p:txBody>
      </p:sp>
      <p:sp>
        <p:nvSpPr>
          <p:cNvPr id="409" name="object 247">
            <a:extLst>
              <a:ext uri="{FF2B5EF4-FFF2-40B4-BE49-F238E27FC236}">
                <a16:creationId xmlns:a16="http://schemas.microsoft.com/office/drawing/2014/main" id="{158EA1EC-848F-44B6-BC31-213BCADCE1B9}"/>
              </a:ext>
            </a:extLst>
          </p:cNvPr>
          <p:cNvSpPr txBox="1"/>
          <p:nvPr/>
        </p:nvSpPr>
        <p:spPr>
          <a:xfrm>
            <a:off x="3002676" y="9358789"/>
            <a:ext cx="725805" cy="147320"/>
          </a:xfrm>
          <a:prstGeom prst="rect">
            <a:avLst/>
          </a:prstGeom>
        </p:spPr>
        <p:txBody>
          <a:bodyPr vert="horz" wrap="square" lIns="0" tIns="12700" rIns="0" bIns="0" rtlCol="0">
            <a:spAutoFit/>
          </a:bodyPr>
          <a:lstStyle/>
          <a:p>
            <a:pPr marL="12700">
              <a:lnSpc>
                <a:spcPct val="100000"/>
              </a:lnSpc>
              <a:spcBef>
                <a:spcPts val="100"/>
              </a:spcBef>
            </a:pPr>
            <a:r>
              <a:rPr sz="800" b="0" spc="-15" dirty="0">
                <a:solidFill>
                  <a:srgbClr val="231F20"/>
                </a:solidFill>
                <a:latin typeface="Microsoft JhengHei Light"/>
                <a:cs typeface="Microsoft JhengHei Light"/>
              </a:rPr>
              <a:t>お</a:t>
            </a:r>
            <a:r>
              <a:rPr sz="800" b="0" spc="-25" dirty="0">
                <a:solidFill>
                  <a:srgbClr val="231F20"/>
                </a:solidFill>
                <a:latin typeface="Microsoft JhengHei Light"/>
                <a:cs typeface="Microsoft JhengHei Light"/>
              </a:rPr>
              <a:t>問い</a:t>
            </a:r>
            <a:r>
              <a:rPr sz="800" b="0" spc="-15" dirty="0">
                <a:solidFill>
                  <a:srgbClr val="231F20"/>
                </a:solidFill>
                <a:latin typeface="Microsoft JhengHei Light"/>
                <a:cs typeface="Microsoft JhengHei Light"/>
              </a:rPr>
              <a:t>合わ</a:t>
            </a:r>
            <a:r>
              <a:rPr sz="800" b="0" spc="-10" dirty="0">
                <a:solidFill>
                  <a:srgbClr val="231F20"/>
                </a:solidFill>
                <a:latin typeface="Microsoft JhengHei Light"/>
                <a:cs typeface="Microsoft JhengHei Light"/>
              </a:rPr>
              <a:t>せ</a:t>
            </a:r>
            <a:r>
              <a:rPr sz="800" b="0" dirty="0">
                <a:solidFill>
                  <a:srgbClr val="231F20"/>
                </a:solidFill>
                <a:latin typeface="Microsoft JhengHei Light"/>
                <a:cs typeface="Microsoft JhengHei Light"/>
              </a:rPr>
              <a:t>先</a:t>
            </a:r>
            <a:endParaRPr sz="800" dirty="0">
              <a:latin typeface="Microsoft JhengHei Light"/>
              <a:cs typeface="Microsoft JhengHei Light"/>
            </a:endParaRPr>
          </a:p>
        </p:txBody>
      </p:sp>
      <p:sp>
        <p:nvSpPr>
          <p:cNvPr id="416" name="テキスト ボックス 415">
            <a:extLst>
              <a:ext uri="{FF2B5EF4-FFF2-40B4-BE49-F238E27FC236}">
                <a16:creationId xmlns:a16="http://schemas.microsoft.com/office/drawing/2014/main" id="{9152251A-3DF4-4E12-91A4-28F46783C86A}"/>
              </a:ext>
            </a:extLst>
          </p:cNvPr>
          <p:cNvSpPr txBox="1"/>
          <p:nvPr/>
        </p:nvSpPr>
        <p:spPr>
          <a:xfrm>
            <a:off x="910940" y="592781"/>
            <a:ext cx="5823040" cy="338554"/>
          </a:xfrm>
          <a:prstGeom prst="rect">
            <a:avLst/>
          </a:prstGeom>
          <a:noFill/>
        </p:spPr>
        <p:txBody>
          <a:bodyPr wrap="square">
            <a:spAutoFit/>
          </a:bodyPr>
          <a:lstStyle/>
          <a:p>
            <a:pPr algn="ctr"/>
            <a:r>
              <a:rPr lang="ja-JP" altLang="en-US" sz="1600" b="1" dirty="0">
                <a:latin typeface="メイリオ" panose="020B0604030504040204" pitchFamily="50" charset="-128"/>
                <a:ea typeface="メイリオ" panose="020B0604030504040204" pitchFamily="50" charset="-128"/>
              </a:rPr>
              <a:t>リモートアクセスも</a:t>
            </a:r>
            <a:r>
              <a:rPr lang="en-US" altLang="ja-JP" sz="1600" b="1" dirty="0">
                <a:latin typeface="メイリオ" panose="020B0604030504040204" pitchFamily="50" charset="-128"/>
                <a:ea typeface="メイリオ" panose="020B0604030504040204" pitchFamily="50" charset="-128"/>
              </a:rPr>
              <a:t>Wi-Fi</a:t>
            </a:r>
            <a:r>
              <a:rPr lang="ja-JP" altLang="en-US" sz="1600" b="1" dirty="0">
                <a:latin typeface="メイリオ" panose="020B0604030504040204" pitchFamily="50" charset="-128"/>
                <a:ea typeface="メイリオ" panose="020B0604030504040204" pitchFamily="50" charset="-128"/>
              </a:rPr>
              <a:t>もクラウドもすべての</a:t>
            </a:r>
            <a:r>
              <a:rPr lang="en-US" altLang="ja-JP" sz="1600" b="1" dirty="0">
                <a:latin typeface="メイリオ" panose="020B0604030504040204" pitchFamily="50" charset="-128"/>
                <a:ea typeface="メイリオ" panose="020B0604030504040204" pitchFamily="50" charset="-128"/>
              </a:rPr>
              <a:t>ID</a:t>
            </a:r>
            <a:r>
              <a:rPr lang="ja-JP" altLang="en-US" sz="1600" b="1" dirty="0">
                <a:latin typeface="メイリオ" panose="020B0604030504040204" pitchFamily="50" charset="-128"/>
                <a:ea typeface="メイリオ" panose="020B0604030504040204" pitchFamily="50" charset="-128"/>
              </a:rPr>
              <a:t>を</a:t>
            </a:r>
            <a:r>
              <a:rPr lang="en-US" altLang="ja-JP" sz="1600" b="1" dirty="0">
                <a:latin typeface="メイリオ" panose="020B0604030504040204" pitchFamily="50" charset="-128"/>
                <a:ea typeface="メイリオ" panose="020B0604030504040204" pitchFamily="50" charset="-128"/>
              </a:rPr>
              <a:t>1</a:t>
            </a:r>
            <a:r>
              <a:rPr lang="ja-JP" altLang="en-US" sz="1600" b="1" dirty="0">
                <a:latin typeface="メイリオ" panose="020B0604030504040204" pitchFamily="50" charset="-128"/>
                <a:ea typeface="メイリオ" panose="020B0604030504040204" pitchFamily="50" charset="-128"/>
              </a:rPr>
              <a:t>つに</a:t>
            </a:r>
          </a:p>
        </p:txBody>
      </p:sp>
      <p:sp>
        <p:nvSpPr>
          <p:cNvPr id="419" name="正方形/長方形 418">
            <a:extLst>
              <a:ext uri="{FF2B5EF4-FFF2-40B4-BE49-F238E27FC236}">
                <a16:creationId xmlns:a16="http://schemas.microsoft.com/office/drawing/2014/main" id="{32C4B6DA-0011-4680-9873-A1C7B1389A0A}"/>
              </a:ext>
            </a:extLst>
          </p:cNvPr>
          <p:cNvSpPr/>
          <p:nvPr/>
        </p:nvSpPr>
        <p:spPr>
          <a:xfrm>
            <a:off x="2016175" y="8654713"/>
            <a:ext cx="5357762" cy="591439"/>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メイリオ" panose="020B0604030504040204" pitchFamily="50" charset="-128"/>
                <a:ea typeface="メイリオ" panose="020B0604030504040204" pitchFamily="50" charset="-128"/>
              </a:rPr>
              <a:t>￥〇〇〇</a:t>
            </a:r>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〇〇〇</a:t>
            </a:r>
            <a:r>
              <a:rPr kumimoji="1" lang="en-US" altLang="ja-JP" b="1" dirty="0">
                <a:solidFill>
                  <a:schemeClr val="tx1"/>
                </a:solidFill>
                <a:latin typeface="メイリオ" panose="020B0604030504040204" pitchFamily="50" charset="-128"/>
                <a:ea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rPr>
              <a:t>（税抜）</a:t>
            </a:r>
            <a:r>
              <a:rPr kumimoji="1" lang="en-US" altLang="ja-JP" b="1" dirty="0">
                <a:solidFill>
                  <a:schemeClr val="tx1"/>
                </a:solidFill>
                <a:latin typeface="メイリオ" panose="020B0604030504040204" pitchFamily="50" charset="-128"/>
                <a:ea typeface="メイリオ" panose="020B0604030504040204" pitchFamily="50" charset="-128"/>
              </a:rPr>
              <a:t>/</a:t>
            </a:r>
            <a:r>
              <a:rPr lang="en-US" altLang="ja-JP" sz="1050" b="1" dirty="0">
                <a:solidFill>
                  <a:schemeClr val="tx1"/>
                </a:solidFill>
                <a:latin typeface="メイリオ" panose="020B0604030504040204" pitchFamily="50" charset="-128"/>
                <a:ea typeface="メイリオ" panose="020B0604030504040204" pitchFamily="50" charset="-128"/>
              </a:rPr>
              <a:t>10</a:t>
            </a:r>
            <a:r>
              <a:rPr kumimoji="1" lang="ja-JP" altLang="en-US" sz="1050" b="1" dirty="0">
                <a:solidFill>
                  <a:schemeClr val="tx1"/>
                </a:solidFill>
                <a:latin typeface="メイリオ" panose="020B0604030504040204" pitchFamily="50" charset="-128"/>
                <a:ea typeface="メイリオ" panose="020B0604030504040204" pitchFamily="50" charset="-128"/>
              </a:rPr>
              <a:t>ユーザー</a:t>
            </a:r>
            <a:endParaRPr kumimoji="1" lang="en-US" altLang="ja-JP" sz="1050" b="1" dirty="0">
              <a:solidFill>
                <a:schemeClr val="tx1"/>
              </a:solidFill>
              <a:latin typeface="メイリオ" panose="020B0604030504040204" pitchFamily="50" charset="-128"/>
              <a:ea typeface="メイリオ" panose="020B0604030504040204" pitchFamily="50" charset="-128"/>
            </a:endParaRPr>
          </a:p>
        </p:txBody>
      </p:sp>
      <p:pic>
        <p:nvPicPr>
          <p:cNvPr id="126" name="Picture 2" descr="Cloud">
            <a:extLst>
              <a:ext uri="{FF2B5EF4-FFF2-40B4-BE49-F238E27FC236}">
                <a16:creationId xmlns:a16="http://schemas.microsoft.com/office/drawing/2014/main" id="{94BEB34B-2AF7-43AB-88FB-6D72478F4E5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87232" y="6988441"/>
            <a:ext cx="1414397" cy="1278273"/>
          </a:xfrm>
          <a:prstGeom prst="rect">
            <a:avLst/>
          </a:prstGeom>
          <a:noFill/>
        </p:spPr>
      </p:pic>
      <p:pic>
        <p:nvPicPr>
          <p:cNvPr id="127" name="図 126">
            <a:extLst>
              <a:ext uri="{FF2B5EF4-FFF2-40B4-BE49-F238E27FC236}">
                <a16:creationId xmlns:a16="http://schemas.microsoft.com/office/drawing/2014/main" id="{94294E81-EC86-42E4-86D7-0AD7954A5345}"/>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229" b="89857" l="9815" r="89896">
                        <a14:foregroundMark x1="10681" y1="55244" x2="10681" y2="35759"/>
                        <a14:foregroundMark x1="9815" y1="45616" x2="9815" y2="45616"/>
                        <a14:foregroundMark x1="10494" y1="48768" x2="10494" y2="48768"/>
                        <a14:foregroundMark x1="11632" y1="54040" x2="11632" y2="54040"/>
                        <a14:foregroundMark x1="13449" y1="46418" x2="13449" y2="46418"/>
                        <a14:foregroundMark x1="13449" y1="46418" x2="13449" y2="46418"/>
                        <a14:foregroundMark x1="21056" y1="9341" x2="21056" y2="9341"/>
                        <a14:foregroundMark x1="19069" y1="10716" x2="22143" y2="10888"/>
                        <a14:foregroundMark x1="26575" y1="28481" x2="26575" y2="28481"/>
                        <a14:foregroundMark x1="20037" y1="13181" x2="22635" y2="12436"/>
                        <a14:foregroundMark x1="26507" y1="31805" x2="26507" y2="31805"/>
                        <a14:foregroundMark x1="20134" y1="9728" x2="22075" y2="10716"/>
                        <a14:foregroundMark x1="23739" y1="26476" x2="23739" y2="26476"/>
                        <a14:foregroundMark x1="19698" y1="11862" x2="19698" y2="11862"/>
                        <a14:foregroundMark x1="20801" y1="11862" x2="19137" y2="11862"/>
                        <a14:foregroundMark x1="22126" y1="16218" x2="22126" y2="16218"/>
                        <a14:foregroundMark x1="18085" y1="12206" x2="18543" y2="10487"/>
                        <a14:foregroundMark x1="22907" y1="15072" x2="22907" y2="15072"/>
                        <a14:foregroundMark x1="18475" y1="11461" x2="19698" y2="9858"/>
                        <a14:foregroundMark x1="20920" y1="12034" x2="20920" y2="12034"/>
                        <a14:foregroundMark x1="21973" y1="18854" x2="21973" y2="18854"/>
                        <a14:foregroundMark x1="19426" y1="13181" x2="19315" y2="9972"/>
                        <a14:foregroundMark x1="21464" y1="17192" x2="21464" y2="17192"/>
                        <a14:foregroundMark x1="24962" y1="25731" x2="19307" y2="11461"/>
                        <a14:foregroundMark x1="24350" y1="16218" x2="24350" y2="16218"/>
                        <a14:foregroundMark x1="17762" y1="12206" x2="19647" y2="10716"/>
                        <a14:foregroundMark x1="18696" y1="12034" x2="18603" y2="10185"/>
                        <a14:foregroundMark x1="18866" y1="11060" x2="19013" y2="10062"/>
                        <a14:foregroundMark x1="20360" y1="12779" x2="20360" y2="12779"/>
                        <a14:foregroundMark x1="20411" y1="15473" x2="20411" y2="15473"/>
                        <a14:foregroundMark x1="19868" y1="14155" x2="19340" y2="9965"/>
                        <a14:foregroundMark x1="19579" y1="17364" x2="19579" y2="17364"/>
                        <a14:foregroundMark x1="20632" y1="19656" x2="19442" y2="9934"/>
                        <a14:foregroundMark x1="20411" y1="20401" x2="20411" y2="20401"/>
                        <a14:foregroundMark x1="21684" y1="20000" x2="21684" y2="20000"/>
                        <a14:foregroundMark x1="21090" y1="19656" x2="21090" y2="19656"/>
                        <a14:foregroundMark x1="19528" y1="18682" x2="18815" y2="14670"/>
                        <a14:foregroundMark x1="18594" y1="14327" x2="19868" y2="11289"/>
                        <a14:foregroundMark x1="19528" y1="10315" x2="19530" y2="10315"/>
                        <a14:foregroundMark x1="21413" y1="16791" x2="21413" y2="16791"/>
                        <a14:foregroundMark x1="22024" y1="14327" x2="22024" y2="14327"/>
                        <a14:foregroundMark x1="40007" y1="55216" x2="40397" y2="60172"/>
                        <a14:foregroundMark x1="38971" y1="42063" x2="39435" y2="47959"/>
                        <a14:foregroundMark x1="41450" y1="58797" x2="41450" y2="58797"/>
                        <a14:foregroundMark x1="42282" y1="57307" x2="42282" y2="57307"/>
                        <a14:foregroundMark x1="38903" y1="42865" x2="40788" y2="47794"/>
                        <a14:foregroundMark x1="41671" y1="47049" x2="41671" y2="47049"/>
                        <a14:foregroundMark x1="41450" y1="50831" x2="39905" y2="44928"/>
                        <a14:foregroundMark x1="42571" y1="48940" x2="42571" y2="48940"/>
                        <a14:foregroundMark x1="41926" y1="36574" x2="41960" y2="35244"/>
                        <a14:foregroundMark x1="41620" y1="48539" x2="41722" y2="44539"/>
                        <a14:foregroundMark x1="41960" y1="35244" x2="41960" y2="35244"/>
                        <a14:foregroundMark x1="38852" y1="34269" x2="41450" y2="34670"/>
                        <a14:foregroundMark x1="42401" y1="35415" x2="42401" y2="35415"/>
                        <a14:foregroundMark x1="41790" y1="34097" x2="41790" y2="34097"/>
                        <a14:foregroundMark x1="40024" y1="35645" x2="40024" y2="35645"/>
                        <a14:foregroundMark x1="38190" y1="58052" x2="37918" y2="55587"/>
                        <a14:foregroundMark x1="37697" y1="56332" x2="40737" y2="59599"/>
                        <a14:foregroundMark x1="42011" y1="58223" x2="42011" y2="58223"/>
                        <a14:foregroundMark x1="41128" y1="59943" x2="38462" y2="56160"/>
                        <a14:foregroundMark x1="38411" y1="55415" x2="38852" y2="55014"/>
                        <a14:foregroundMark x1="42503" y1="55989" x2="42503" y2="55989"/>
                        <a14:foregroundMark x1="38971" y1="60745" x2="41009" y2="60344"/>
                        <a14:foregroundMark x1="42503" y1="55587" x2="42503" y2="55587"/>
                        <a14:foregroundMark x1="45610" y1="44585" x2="46001" y2="58223"/>
                        <a14:foregroundMark x1="45831" y1="57708" x2="45831" y2="57708"/>
                        <a14:foregroundMark x1="45339" y1="58797" x2="45093" y2="61086"/>
                        <a14:foregroundMark x1="45339" y1="53524" x2="45339" y2="53524"/>
                        <a14:foregroundMark x1="45831" y1="35244" x2="45712" y2="31805"/>
                        <a14:foregroundMark x1="46222" y1="32206" x2="46222" y2="32206"/>
                        <a14:foregroundMark x1="49210" y1="43610" x2="49652" y2="59771"/>
                        <a14:foregroundMark x1="50807" y1="45100" x2="50807" y2="45100"/>
                        <a14:foregroundMark x1="57488" y1="64603" x2="56903" y2="66418"/>
                        <a14:foregroundMark x1="60372" y1="55658" x2="58681" y2="60902"/>
                        <a14:foregroundMark x1="62167" y1="50086" x2="60763" y2="54441"/>
                        <a14:foregroundMark x1="61725" y1="47393" x2="61725" y2="47393"/>
                        <a14:foregroundMark x1="65478" y1="29169" x2="65869" y2="58223"/>
                        <a14:foregroundMark x1="72946" y1="56882" x2="73459" y2="57708"/>
                        <a14:foregroundMark x1="69078" y1="50659" x2="70308" y2="52638"/>
                        <a14:foregroundMark x1="73068" y1="46246" x2="73068" y2="46246"/>
                        <a14:foregroundMark x1="78332" y1="32779" x2="79046" y2="59370"/>
                        <a14:foregroundMark x1="83308" y1="34670" x2="82646" y2="36734"/>
                        <a14:foregroundMark x1="38903" y1="59599" x2="41128" y2="60344"/>
                        <a14:foregroundMark x1="42282" y1="56905" x2="42282" y2="56905"/>
                        <a14:foregroundMark x1="65376" y1="56332" x2="65236" y2="59977"/>
                        <a14:foregroundMark x1="65699" y1="54441" x2="65699" y2="54441"/>
                        <a14:foregroundMark x1="71302" y1="59771" x2="71302" y2="59771"/>
                        <a14:foregroundMark x1="70714" y1="47943" x2="72899" y2="49685"/>
                        <a14:foregroundMark x1="61262" y1="54441" x2="60333" y2="57135"/>
                        <a14:foregroundMark x1="61657" y1="53295" x2="61262" y2="54441"/>
                        <a14:foregroundMark x1="59891" y1="58052" x2="61063" y2="55759"/>
                        <a14:foregroundMark x1="69638" y1="52951" x2="69638" y2="52951"/>
                        <a14:foregroundMark x1="72746" y1="59370" x2="72746" y2="59370"/>
                        <a14:foregroundMark x1="72678" y1="57880" x2="72678" y2="57880"/>
                        <a14:foregroundMark x1="72287" y1="57880" x2="72508" y2="57307"/>
                        <a14:foregroundMark x1="72457" y1="56734" x2="72457" y2="56734"/>
                        <a14:foregroundMark x1="73289" y1="55759" x2="73289" y2="55759"/>
                        <a14:foregroundMark x1="72899" y1="55587" x2="72899" y2="55587"/>
                        <a14:foregroundMark x1="73459" y1="55415" x2="73459" y2="55415"/>
                        <a14:foregroundMark x1="73068" y1="54842" x2="73068" y2="54842"/>
                        <a14:foregroundMark x1="73017" y1="54613" x2="73017" y2="54613"/>
                        <a14:foregroundMark x1="69961" y1="53696" x2="69961" y2="53696"/>
                        <a14:foregroundMark x1="70470" y1="53123" x2="70470" y2="53123"/>
                        <a14:backgroundMark x1="18883" y1="5173" x2="19156" y2="5248"/>
                        <a14:backgroundMark x1="18761" y1="5140" x2="18834" y2="5160"/>
                        <a14:backgroundMark x1="18203" y1="4986" x2="18737" y2="5133"/>
                        <a14:backgroundMark x1="31720" y1="11633" x2="31720" y2="11633"/>
                        <a14:backgroundMark x1="30498" y1="10716" x2="30498" y2="10716"/>
                        <a14:backgroundMark x1="24792" y1="9971" x2="24792" y2="9971"/>
                        <a14:backgroundMark x1="24741" y1="8997" x2="24741" y2="8997"/>
                        <a14:backgroundMark x1="16488" y1="9169" x2="18637" y2="9169"/>
                        <a14:backgroundMark x1="31992" y1="9398" x2="31992" y2="9398"/>
                        <a14:backgroundMark x1="29886" y1="7278" x2="29886" y2="7278"/>
                        <a14:backgroundMark x1="17151" y1="2521" x2="19477" y2="4241"/>
                        <a14:backgroundMark x1="26626" y1="4642" x2="26626" y2="4642"/>
                        <a14:backgroundMark x1="17049" y1="2120" x2="17049" y2="2120"/>
                        <a14:backgroundMark x1="17049" y1="2120" x2="20700" y2="458"/>
                        <a14:backgroundMark x1="20751" y1="3095" x2="18373" y2="2521"/>
                        <a14:backgroundMark x1="32162" y1="10487" x2="32162" y2="10487"/>
                        <a14:backgroundMark x1="28952" y1="9742" x2="28952" y2="9742"/>
                        <a14:backgroundMark x1="15656" y1="8825" x2="18373" y2="5387"/>
                        <a14:backgroundMark x1="32824" y1="4069" x2="32824" y2="4069"/>
                        <a14:backgroundMark x1="18764" y1="8023" x2="18764" y2="8023"/>
                        <a14:backgroundMark x1="11343" y1="9570" x2="22194" y2="4814"/>
                        <a14:backgroundMark x1="35813" y1="8252" x2="35813" y2="8252"/>
                        <a14:backgroundMark x1="12990" y1="8023" x2="21311" y2="4069"/>
                        <a14:backgroundMark x1="26999" y1="4413" x2="26999" y2="4413"/>
                        <a14:backgroundMark x1="20632" y1="7278" x2="18985" y2="7679"/>
                        <a14:backgroundMark x1="17371" y1="9169" x2="19868" y2="8424"/>
                        <a14:backgroundMark x1="39164" y1="51149" x2="38811" y2="53774"/>
                        <a14:backgroundMark x1="42724" y1="42464" x2="40686" y2="39427"/>
                        <a14:backgroundMark x1="40686" y1="39828" x2="42282" y2="42464"/>
                        <a14:backgroundMark x1="43063" y1="44585" x2="41297" y2="39255"/>
                        <a14:backgroundMark x1="40686" y1="38682" x2="42112" y2="40172"/>
                        <a14:backgroundMark x1="42673" y1="41891" x2="41348" y2="38682"/>
                        <a14:backgroundMark x1="41348" y1="40401" x2="41671" y2="37536"/>
                        <a14:backgroundMark x1="40516" y1="37708" x2="42112" y2="38109"/>
                        <a14:backgroundMark x1="38529" y1="48940" x2="40465" y2="53123"/>
                        <a14:backgroundMark x1="40397" y1="53524" x2="39854" y2="51576"/>
                        <a14:backgroundMark x1="38852" y1="51232" x2="40516" y2="54269"/>
                        <a14:backgroundMark x1="39463" y1="50831" x2="39463" y2="50831"/>
                        <a14:backgroundMark x1="39463" y1="50430" x2="39735" y2="50430"/>
                        <a14:backgroundMark x1="39412" y1="50430" x2="39514" y2="48768"/>
                        <a14:backgroundMark x1="38682" y1="51003" x2="40788" y2="53868"/>
                        <a14:backgroundMark x1="39735" y1="54269" x2="39956" y2="55014"/>
                        <a14:backgroundMark x1="43844" y1="61662" x2="45220" y2="62808"/>
                        <a14:backgroundMark x1="40618" y1="63381" x2="41841" y2="62407"/>
                        <a14:backgroundMark x1="70301" y1="53295" x2="73340" y2="55014"/>
                        <a14:backgroundMark x1="56954" y1="62636" x2="58567" y2="63782"/>
                        <a14:backgroundMark x1="57905" y1="61662" x2="58839" y2="62808"/>
                        <a14:backgroundMark x1="70793" y1="47393" x2="72236" y2="47221"/>
                        <a14:backgroundMark x1="70793" y1="47794" x2="70793" y2="47794"/>
                        <a14:backgroundMark x1="71965" y1="54441" x2="73951" y2="54040"/>
                        <a14:backgroundMark x1="71082" y1="55587" x2="70592" y2="53696"/>
                        <a14:backgroundMark x1="64374" y1="61318" x2="65546" y2="61490"/>
                        <a14:backgroundMark x1="59450" y1="54441" x2="60554" y2="54613"/>
                        <a14:backgroundMark x1="38241" y1="49284" x2="40245" y2="49513"/>
                        <a14:backgroundMark x1="41229" y1="42464" x2="42503" y2="43610"/>
                        <a14:backgroundMark x1="39412" y1="53524" x2="40024" y2="55186"/>
                        <a14:backgroundMark x1="60723" y1="54441" x2="60723" y2="54441"/>
                        <a14:backgroundMark x1="60774" y1="53524" x2="60842" y2="53524"/>
                        <a14:backgroundMark x1="70470" y1="47794" x2="70470" y2="47794"/>
                        <a14:backgroundMark x1="22839" y1="88596" x2="19324" y2="85731"/>
                        <a14:backgroundMark x1="24741" y1="88367" x2="22907" y2="87278"/>
                        <a14:backgroundMark x1="27933" y1="87507" x2="27933" y2="87507"/>
                        <a14:backgroundMark x1="25981" y1="83037" x2="18866" y2="84585"/>
                      </a14:backgroundRemoval>
                    </a14:imgEffect>
                  </a14:imgLayer>
                </a14:imgProps>
              </a:ext>
            </a:extLst>
          </a:blip>
          <a:stretch>
            <a:fillRect/>
          </a:stretch>
        </p:blipFill>
        <p:spPr>
          <a:xfrm>
            <a:off x="2664414" y="7516073"/>
            <a:ext cx="1055760" cy="295155"/>
          </a:xfrm>
          <a:prstGeom prst="rect">
            <a:avLst/>
          </a:prstGeom>
        </p:spPr>
      </p:pic>
      <p:pic>
        <p:nvPicPr>
          <p:cNvPr id="129" name="Picture 2" descr="Headset, operator, person, support, mic">
            <a:extLst>
              <a:ext uri="{FF2B5EF4-FFF2-40B4-BE49-F238E27FC236}">
                <a16:creationId xmlns:a16="http://schemas.microsoft.com/office/drawing/2014/main" id="{73D64F10-7931-489A-BE99-984541488B8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9889" y="7524678"/>
            <a:ext cx="782619" cy="725259"/>
          </a:xfrm>
          <a:prstGeom prst="rect">
            <a:avLst/>
          </a:prstGeom>
          <a:noFill/>
          <a:extLst>
            <a:ext uri="{909E8E84-426E-40DD-AFC4-6F175D3DCCD1}">
              <a14:hiddenFill xmlns:a14="http://schemas.microsoft.com/office/drawing/2010/main">
                <a:solidFill>
                  <a:srgbClr val="FFFFFF"/>
                </a:solidFill>
              </a14:hiddenFill>
            </a:ext>
          </a:extLst>
        </p:spPr>
      </p:pic>
      <p:sp>
        <p:nvSpPr>
          <p:cNvPr id="130" name="テキスト ボックス 129">
            <a:extLst>
              <a:ext uri="{FF2B5EF4-FFF2-40B4-BE49-F238E27FC236}">
                <a16:creationId xmlns:a16="http://schemas.microsoft.com/office/drawing/2014/main" id="{3784675E-1C6D-4C56-B04A-AB828AF4857A}"/>
              </a:ext>
            </a:extLst>
          </p:cNvPr>
          <p:cNvSpPr txBox="1"/>
          <p:nvPr/>
        </p:nvSpPr>
        <p:spPr>
          <a:xfrm>
            <a:off x="1014291" y="8207328"/>
            <a:ext cx="782619" cy="215444"/>
          </a:xfrm>
          <a:prstGeom prst="rect">
            <a:avLst/>
          </a:prstGeom>
          <a:noFill/>
        </p:spPr>
        <p:txBody>
          <a:bodyPr wrap="square">
            <a:spAutoFit/>
          </a:bodyPr>
          <a:lstStyle/>
          <a:p>
            <a:pPr algn="ctr"/>
            <a:r>
              <a:rPr lang="en-US" altLang="ja-JP" sz="800" b="1" dirty="0">
                <a:solidFill>
                  <a:srgbClr val="231F20"/>
                </a:solidFill>
                <a:latin typeface="+mj-ea"/>
                <a:ea typeface="+mj-ea"/>
              </a:rPr>
              <a:t>MSP</a:t>
            </a:r>
            <a:r>
              <a:rPr lang="ja-JP" altLang="en-US" sz="800" b="1" dirty="0">
                <a:solidFill>
                  <a:srgbClr val="231F20"/>
                </a:solidFill>
                <a:latin typeface="+mj-ea"/>
                <a:ea typeface="+mj-ea"/>
              </a:rPr>
              <a:t>担当者</a:t>
            </a:r>
            <a:endParaRPr lang="ja-JP" altLang="en-US" sz="800" b="1" dirty="0">
              <a:latin typeface="+mj-ea"/>
              <a:ea typeface="+mj-ea"/>
            </a:endParaRPr>
          </a:p>
        </p:txBody>
      </p:sp>
      <p:sp>
        <p:nvSpPr>
          <p:cNvPr id="131" name="テキスト ボックス 130">
            <a:extLst>
              <a:ext uri="{FF2B5EF4-FFF2-40B4-BE49-F238E27FC236}">
                <a16:creationId xmlns:a16="http://schemas.microsoft.com/office/drawing/2014/main" id="{F1003956-65F5-4C24-AF7B-886CE93F4252}"/>
              </a:ext>
            </a:extLst>
          </p:cNvPr>
          <p:cNvSpPr txBox="1"/>
          <p:nvPr/>
        </p:nvSpPr>
        <p:spPr>
          <a:xfrm>
            <a:off x="2730894" y="7934009"/>
            <a:ext cx="988706" cy="215444"/>
          </a:xfrm>
          <a:prstGeom prst="rect">
            <a:avLst/>
          </a:prstGeom>
          <a:noFill/>
        </p:spPr>
        <p:txBody>
          <a:bodyPr wrap="square">
            <a:spAutoFit/>
          </a:bodyPr>
          <a:lstStyle/>
          <a:p>
            <a:pPr algn="ctr"/>
            <a:r>
              <a:rPr lang="ja-JP" altLang="en-US" sz="800" b="1" dirty="0">
                <a:solidFill>
                  <a:srgbClr val="231F20"/>
                </a:solidFill>
                <a:latin typeface="+mj-ea"/>
                <a:ea typeface="+mj-ea"/>
                <a:cs typeface="Microsoft JhengHei Light"/>
              </a:rPr>
              <a:t>ヘルスチェック</a:t>
            </a:r>
            <a:endParaRPr lang="ja-JP" altLang="en-US" sz="800" b="1" dirty="0">
              <a:latin typeface="+mj-ea"/>
              <a:ea typeface="+mj-ea"/>
            </a:endParaRPr>
          </a:p>
        </p:txBody>
      </p:sp>
      <p:grpSp>
        <p:nvGrpSpPr>
          <p:cNvPr id="58" name="グループ化 57">
            <a:extLst>
              <a:ext uri="{FF2B5EF4-FFF2-40B4-BE49-F238E27FC236}">
                <a16:creationId xmlns:a16="http://schemas.microsoft.com/office/drawing/2014/main" id="{6BB40EB8-622D-40E6-AEBC-B2584B05D6BA}"/>
              </a:ext>
            </a:extLst>
          </p:cNvPr>
          <p:cNvGrpSpPr/>
          <p:nvPr/>
        </p:nvGrpSpPr>
        <p:grpSpPr>
          <a:xfrm>
            <a:off x="5862807" y="6856584"/>
            <a:ext cx="1030723" cy="1030723"/>
            <a:chOff x="5642615" y="7139156"/>
            <a:chExt cx="1030723" cy="1030723"/>
          </a:xfrm>
        </p:grpSpPr>
        <p:pic>
          <p:nvPicPr>
            <p:cNvPr id="1030" name="Picture 6" descr="Answers, education, exam, paper, quiz, school, test">
              <a:extLst>
                <a:ext uri="{FF2B5EF4-FFF2-40B4-BE49-F238E27FC236}">
                  <a16:creationId xmlns:a16="http://schemas.microsoft.com/office/drawing/2014/main" id="{8537F114-2331-4721-BFD8-BF7FECD3F74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42615" y="7139156"/>
              <a:ext cx="1030723" cy="1030723"/>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グループ化 56">
              <a:extLst>
                <a:ext uri="{FF2B5EF4-FFF2-40B4-BE49-F238E27FC236}">
                  <a16:creationId xmlns:a16="http://schemas.microsoft.com/office/drawing/2014/main" id="{16FE01BB-EEE2-4C5F-8EBB-1F658FF0DDF2}"/>
                </a:ext>
              </a:extLst>
            </p:cNvPr>
            <p:cNvGrpSpPr/>
            <p:nvPr/>
          </p:nvGrpSpPr>
          <p:grpSpPr>
            <a:xfrm>
              <a:off x="5808655" y="7149467"/>
              <a:ext cx="447377" cy="369331"/>
              <a:chOff x="66554" y="7652805"/>
              <a:chExt cx="447377" cy="369331"/>
            </a:xfrm>
          </p:grpSpPr>
          <p:sp>
            <p:nvSpPr>
              <p:cNvPr id="135" name="テキスト ボックス 134">
                <a:extLst>
                  <a:ext uri="{FF2B5EF4-FFF2-40B4-BE49-F238E27FC236}">
                    <a16:creationId xmlns:a16="http://schemas.microsoft.com/office/drawing/2014/main" id="{E9AB0270-89C2-4277-BD48-462BF6C2A32E}"/>
                  </a:ext>
                </a:extLst>
              </p:cNvPr>
              <p:cNvSpPr txBox="1"/>
              <p:nvPr/>
            </p:nvSpPr>
            <p:spPr>
              <a:xfrm>
                <a:off x="66554" y="7652805"/>
                <a:ext cx="447377" cy="369331"/>
              </a:xfrm>
              <a:prstGeom prst="rect">
                <a:avLst/>
              </a:prstGeom>
              <a:noFill/>
            </p:spPr>
            <p:txBody>
              <a:bodyPr wrap="square">
                <a:spAutoFit/>
              </a:bodyPr>
              <a:lstStyle/>
              <a:p>
                <a:r>
                  <a:rPr lang="en-US" altLang="ja-JP" b="1" spc="25" dirty="0">
                    <a:solidFill>
                      <a:srgbClr val="FF0000"/>
                    </a:solidFill>
                    <a:latin typeface="+mn-ea"/>
                  </a:rPr>
                  <a:t>70</a:t>
                </a:r>
                <a:endParaRPr lang="ja-JP" altLang="en-US" b="1" dirty="0">
                  <a:solidFill>
                    <a:srgbClr val="FF0000"/>
                  </a:solidFill>
                  <a:latin typeface="+mn-ea"/>
                </a:endParaRPr>
              </a:p>
            </p:txBody>
          </p:sp>
          <p:cxnSp>
            <p:nvCxnSpPr>
              <p:cNvPr id="141" name="直線コネクタ 140">
                <a:extLst>
                  <a:ext uri="{FF2B5EF4-FFF2-40B4-BE49-F238E27FC236}">
                    <a16:creationId xmlns:a16="http://schemas.microsoft.com/office/drawing/2014/main" id="{4A594928-9853-45AD-B505-4B61FEF837B6}"/>
                  </a:ext>
                </a:extLst>
              </p:cNvPr>
              <p:cNvCxnSpPr>
                <a:cxnSpLocks/>
              </p:cNvCxnSpPr>
              <p:nvPr/>
            </p:nvCxnSpPr>
            <p:spPr>
              <a:xfrm flipV="1">
                <a:off x="188210" y="7967863"/>
                <a:ext cx="174943"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a:extLst>
                  <a:ext uri="{FF2B5EF4-FFF2-40B4-BE49-F238E27FC236}">
                    <a16:creationId xmlns:a16="http://schemas.microsoft.com/office/drawing/2014/main" id="{5FF48F7A-A596-4A64-9771-D090ADF5AE10}"/>
                  </a:ext>
                </a:extLst>
              </p:cNvPr>
              <p:cNvCxnSpPr>
                <a:cxnSpLocks/>
              </p:cNvCxnSpPr>
              <p:nvPr/>
            </p:nvCxnSpPr>
            <p:spPr>
              <a:xfrm flipV="1">
                <a:off x="191834" y="8008152"/>
                <a:ext cx="174943"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034" name="Picture 10" descr="Award, certificate, education, emblem, medal">
              <a:extLst>
                <a:ext uri="{FF2B5EF4-FFF2-40B4-BE49-F238E27FC236}">
                  <a16:creationId xmlns:a16="http://schemas.microsoft.com/office/drawing/2014/main" id="{9A2F4272-A2C7-462E-9AB5-D9FA8CA53E9D}"/>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126077" y="7696846"/>
              <a:ext cx="370756" cy="370756"/>
            </a:xfrm>
            <a:prstGeom prst="rect">
              <a:avLst/>
            </a:prstGeom>
            <a:noFill/>
            <a:extLst>
              <a:ext uri="{909E8E84-426E-40DD-AFC4-6F175D3DCCD1}">
                <a14:hiddenFill xmlns:a14="http://schemas.microsoft.com/office/drawing/2010/main">
                  <a:solidFill>
                    <a:srgbClr val="FFFFFF"/>
                  </a:solidFill>
                </a14:hiddenFill>
              </a:ext>
            </a:extLst>
          </p:spPr>
        </p:pic>
      </p:grpSp>
      <p:sp>
        <p:nvSpPr>
          <p:cNvPr id="151" name="吹き出し: 線 150">
            <a:extLst>
              <a:ext uri="{FF2B5EF4-FFF2-40B4-BE49-F238E27FC236}">
                <a16:creationId xmlns:a16="http://schemas.microsoft.com/office/drawing/2014/main" id="{6521DC29-0F6D-40AA-9C48-EA167A82254F}"/>
              </a:ext>
            </a:extLst>
          </p:cNvPr>
          <p:cNvSpPr/>
          <p:nvPr/>
        </p:nvSpPr>
        <p:spPr>
          <a:xfrm>
            <a:off x="5961030" y="6804371"/>
            <a:ext cx="829952" cy="1129638"/>
          </a:xfrm>
          <a:prstGeom prst="borderCallout1">
            <a:avLst>
              <a:gd name="adj1" fmla="val 31904"/>
              <a:gd name="adj2" fmla="val -1600"/>
              <a:gd name="adj3" fmla="val 63663"/>
              <a:gd name="adj4" fmla="val -83269"/>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b="1" dirty="0">
              <a:solidFill>
                <a:schemeClr val="tx2"/>
              </a:solidFill>
              <a:latin typeface="+mn-ea"/>
            </a:endParaRPr>
          </a:p>
        </p:txBody>
      </p:sp>
      <p:sp>
        <p:nvSpPr>
          <p:cNvPr id="152" name="テキスト ボックス 151">
            <a:extLst>
              <a:ext uri="{FF2B5EF4-FFF2-40B4-BE49-F238E27FC236}">
                <a16:creationId xmlns:a16="http://schemas.microsoft.com/office/drawing/2014/main" id="{27A93C57-EF3B-44E0-90D9-79C61E36FEBA}"/>
              </a:ext>
            </a:extLst>
          </p:cNvPr>
          <p:cNvSpPr txBox="1"/>
          <p:nvPr/>
        </p:nvSpPr>
        <p:spPr>
          <a:xfrm>
            <a:off x="5618158" y="7922287"/>
            <a:ext cx="1515696" cy="584775"/>
          </a:xfrm>
          <a:prstGeom prst="rect">
            <a:avLst/>
          </a:prstGeom>
          <a:noFill/>
        </p:spPr>
        <p:txBody>
          <a:bodyPr wrap="square">
            <a:spAutoFit/>
          </a:bodyPr>
          <a:lstStyle/>
          <a:p>
            <a:pPr algn="ctr"/>
            <a:r>
              <a:rPr lang="en-US" altLang="ja-JP" sz="800" b="1" dirty="0">
                <a:latin typeface="+mj-ea"/>
                <a:ea typeface="+mj-ea"/>
              </a:rPr>
              <a:t>Microsoft365</a:t>
            </a:r>
            <a:r>
              <a:rPr lang="ja-JP" altLang="en-US" sz="800" b="1" dirty="0">
                <a:latin typeface="+mj-ea"/>
                <a:ea typeface="+mj-ea"/>
              </a:rPr>
              <a:t>脆弱性診断</a:t>
            </a:r>
            <a:endParaRPr lang="en-US" altLang="ja-JP" sz="800" b="1" dirty="0">
              <a:latin typeface="+mj-ea"/>
              <a:ea typeface="+mj-ea"/>
            </a:endParaRPr>
          </a:p>
          <a:p>
            <a:pPr algn="ctr"/>
            <a:r>
              <a:rPr lang="ja-JP" altLang="en-US" sz="800" b="1" dirty="0">
                <a:latin typeface="+mj-ea"/>
                <a:ea typeface="+mj-ea"/>
              </a:rPr>
              <a:t>結果レポート</a:t>
            </a:r>
            <a:endParaRPr lang="en-US" altLang="ja-JP" sz="800" b="1" dirty="0">
              <a:latin typeface="+mj-ea"/>
              <a:ea typeface="+mj-ea"/>
            </a:endParaRPr>
          </a:p>
          <a:p>
            <a:pPr algn="ctr"/>
            <a:endParaRPr lang="en-US" altLang="ja-JP" sz="800" b="1" dirty="0">
              <a:latin typeface="+mj-ea"/>
              <a:ea typeface="+mj-ea"/>
            </a:endParaRPr>
          </a:p>
          <a:p>
            <a:pPr algn="ctr"/>
            <a:r>
              <a:rPr lang="ja-JP" altLang="en-US" sz="800" b="1" dirty="0">
                <a:latin typeface="+mj-ea"/>
                <a:ea typeface="+mj-ea"/>
              </a:rPr>
              <a:t>強化・対策を行います</a:t>
            </a:r>
            <a:endParaRPr lang="en-US" altLang="ja-JP" sz="800" b="1" dirty="0">
              <a:latin typeface="+mj-ea"/>
              <a:ea typeface="+mj-ea"/>
            </a:endParaRPr>
          </a:p>
        </p:txBody>
      </p:sp>
      <p:pic>
        <p:nvPicPr>
          <p:cNvPr id="2050" name="Picture 2" descr="SubGate | 取扱製品 | ネットワールド">
            <a:extLst>
              <a:ext uri="{FF2B5EF4-FFF2-40B4-BE49-F238E27FC236}">
                <a16:creationId xmlns:a16="http://schemas.microsoft.com/office/drawing/2014/main" id="{A1CF3F92-EBA4-D0EA-47F8-F742F1874F27}"/>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764445" y="1341299"/>
            <a:ext cx="857511" cy="572741"/>
          </a:xfrm>
          <a:prstGeom prst="rect">
            <a:avLst/>
          </a:prstGeom>
          <a:noFill/>
          <a:extLst>
            <a:ext uri="{909E8E84-426E-40DD-AFC4-6F175D3DCCD1}">
              <a14:hiddenFill xmlns:a14="http://schemas.microsoft.com/office/drawing/2010/main">
                <a:solidFill>
                  <a:srgbClr val="FFFFFF"/>
                </a:solidFill>
              </a14:hiddenFill>
            </a:ext>
          </a:extLst>
        </p:spPr>
      </p:pic>
      <p:pic>
        <p:nvPicPr>
          <p:cNvPr id="42" name="図 41">
            <a:extLst>
              <a:ext uri="{FF2B5EF4-FFF2-40B4-BE49-F238E27FC236}">
                <a16:creationId xmlns:a16="http://schemas.microsoft.com/office/drawing/2014/main" id="{4B026A3C-4407-DD40-129D-9A8BE4039F76}"/>
              </a:ext>
            </a:extLst>
          </p:cNvPr>
          <p:cNvPicPr>
            <a:picLocks noChangeAspect="1"/>
          </p:cNvPicPr>
          <p:nvPr/>
        </p:nvPicPr>
        <p:blipFill>
          <a:blip r:embed="rId21"/>
          <a:stretch>
            <a:fillRect/>
          </a:stretch>
        </p:blipFill>
        <p:spPr>
          <a:xfrm>
            <a:off x="4552275" y="1756914"/>
            <a:ext cx="1148388" cy="231974"/>
          </a:xfrm>
          <a:prstGeom prst="rect">
            <a:avLst/>
          </a:prstGeom>
        </p:spPr>
      </p:pic>
      <p:pic>
        <p:nvPicPr>
          <p:cNvPr id="7" name="Picture 2" descr="ロゴ が含まれている画像&#10;&#10;自動的に生成された説明">
            <a:extLst>
              <a:ext uri="{FF2B5EF4-FFF2-40B4-BE49-F238E27FC236}">
                <a16:creationId xmlns:a16="http://schemas.microsoft.com/office/drawing/2014/main" id="{2CCD2645-A5C2-49AE-BE48-C3AE4DC3B430}"/>
              </a:ext>
            </a:extLst>
          </p:cNvPr>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82594" y="1491570"/>
            <a:ext cx="1148388" cy="700094"/>
          </a:xfrm>
          <a:prstGeom prst="rect">
            <a:avLst/>
          </a:prstGeom>
          <a:noFill/>
        </p:spPr>
      </p:pic>
      <p:grpSp>
        <p:nvGrpSpPr>
          <p:cNvPr id="66" name="グループ化 65">
            <a:extLst>
              <a:ext uri="{FF2B5EF4-FFF2-40B4-BE49-F238E27FC236}">
                <a16:creationId xmlns:a16="http://schemas.microsoft.com/office/drawing/2014/main" id="{B3A38094-993F-67E9-D2B5-8421592880DF}"/>
              </a:ext>
            </a:extLst>
          </p:cNvPr>
          <p:cNvGrpSpPr/>
          <p:nvPr/>
        </p:nvGrpSpPr>
        <p:grpSpPr>
          <a:xfrm>
            <a:off x="1457343" y="2475180"/>
            <a:ext cx="1141361" cy="496770"/>
            <a:chOff x="-2034633" y="2915416"/>
            <a:chExt cx="1527440" cy="644040"/>
          </a:xfrm>
        </p:grpSpPr>
        <p:pic>
          <p:nvPicPr>
            <p:cNvPr id="62" name="図 61">
              <a:extLst>
                <a:ext uri="{FF2B5EF4-FFF2-40B4-BE49-F238E27FC236}">
                  <a16:creationId xmlns:a16="http://schemas.microsoft.com/office/drawing/2014/main" id="{E1908629-27AA-2808-0E55-7C17CA8A8D09}"/>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589894" y="2955674"/>
              <a:ext cx="510723" cy="548667"/>
            </a:xfrm>
            <a:prstGeom prst="rect">
              <a:avLst/>
            </a:prstGeom>
          </p:spPr>
        </p:pic>
        <p:pic>
          <p:nvPicPr>
            <p:cNvPr id="63" name="Picture 2" descr="User">
              <a:extLst>
                <a:ext uri="{FF2B5EF4-FFF2-40B4-BE49-F238E27FC236}">
                  <a16:creationId xmlns:a16="http://schemas.microsoft.com/office/drawing/2014/main" id="{58AC0EE9-223E-40D3-98F2-DF99FDD717A7}"/>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034633" y="2955674"/>
              <a:ext cx="603782" cy="60378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10" descr="Currency, business, certification, certificate, finance">
              <a:extLst>
                <a:ext uri="{FF2B5EF4-FFF2-40B4-BE49-F238E27FC236}">
                  <a16:creationId xmlns:a16="http://schemas.microsoft.com/office/drawing/2014/main" id="{10D9EA36-42E0-E87E-D2FB-CD42130D50DA}"/>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043922" y="2915416"/>
              <a:ext cx="391175" cy="391176"/>
            </a:xfrm>
            <a:prstGeom prst="rect">
              <a:avLst/>
            </a:prstGeom>
            <a:noFill/>
            <a:extLst>
              <a:ext uri="{909E8E84-426E-40DD-AFC4-6F175D3DCCD1}">
                <a14:hiddenFill xmlns:a14="http://schemas.microsoft.com/office/drawing/2010/main">
                  <a:solidFill>
                    <a:srgbClr val="FFFFFF"/>
                  </a:solidFill>
                </a14:hiddenFill>
              </a:ext>
            </a:extLst>
          </p:spPr>
        </p:pic>
        <p:sp>
          <p:nvSpPr>
            <p:cNvPr id="65" name="テキスト ボックス 64">
              <a:extLst>
                <a:ext uri="{FF2B5EF4-FFF2-40B4-BE49-F238E27FC236}">
                  <a16:creationId xmlns:a16="http://schemas.microsoft.com/office/drawing/2014/main" id="{06FECB96-028B-51DC-4A13-4EF696A5BA2E}"/>
                </a:ext>
              </a:extLst>
            </p:cNvPr>
            <p:cNvSpPr txBox="1"/>
            <p:nvPr/>
          </p:nvSpPr>
          <p:spPr>
            <a:xfrm>
              <a:off x="-1175647" y="3215942"/>
              <a:ext cx="668454" cy="215444"/>
            </a:xfrm>
            <a:prstGeom prst="rect">
              <a:avLst/>
            </a:prstGeom>
            <a:noFill/>
          </p:spPr>
          <p:txBody>
            <a:bodyPr wrap="square">
              <a:spAutoFit/>
            </a:bodyPr>
            <a:lstStyle/>
            <a:p>
              <a:pPr algn="ctr"/>
              <a:r>
                <a:rPr kumimoji="1" lang="ja-JP" altLang="en-US" sz="800" b="1" dirty="0">
                  <a:latin typeface="游ゴシック" panose="020B0400000000000000" pitchFamily="50" charset="-128"/>
                  <a:ea typeface="游ゴシック" panose="020B0400000000000000" pitchFamily="50" charset="-128"/>
                  <a:cs typeface="メイリオ" pitchFamily="50" charset="-128"/>
                </a:rPr>
                <a:t>証明書</a:t>
              </a:r>
              <a:endParaRPr lang="ja-JP" altLang="en-US" sz="800" b="1" dirty="0"/>
            </a:p>
          </p:txBody>
        </p:sp>
      </p:grpSp>
      <p:pic>
        <p:nvPicPr>
          <p:cNvPr id="67" name="図 74">
            <a:extLst>
              <a:ext uri="{FF2B5EF4-FFF2-40B4-BE49-F238E27FC236}">
                <a16:creationId xmlns:a16="http://schemas.microsoft.com/office/drawing/2014/main" id="{34FE65F8-251C-4ED7-0575-EF08363CB389}"/>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491895" y="2431108"/>
            <a:ext cx="643617" cy="551755"/>
          </a:xfrm>
          <a:prstGeom prst="rect">
            <a:avLst/>
          </a:prstGeom>
        </p:spPr>
      </p:pic>
      <p:grpSp>
        <p:nvGrpSpPr>
          <p:cNvPr id="73" name="グループ化 72">
            <a:extLst>
              <a:ext uri="{FF2B5EF4-FFF2-40B4-BE49-F238E27FC236}">
                <a16:creationId xmlns:a16="http://schemas.microsoft.com/office/drawing/2014/main" id="{6A8ADF12-7E78-4947-C585-8C21A942A4A3}"/>
              </a:ext>
            </a:extLst>
          </p:cNvPr>
          <p:cNvGrpSpPr/>
          <p:nvPr/>
        </p:nvGrpSpPr>
        <p:grpSpPr>
          <a:xfrm>
            <a:off x="5517385" y="2541277"/>
            <a:ext cx="1088844" cy="491635"/>
            <a:chOff x="7255829" y="2458510"/>
            <a:chExt cx="1088844" cy="491635"/>
          </a:xfrm>
        </p:grpSpPr>
        <p:pic>
          <p:nvPicPr>
            <p:cNvPr id="69" name="図 68">
              <a:extLst>
                <a:ext uri="{FF2B5EF4-FFF2-40B4-BE49-F238E27FC236}">
                  <a16:creationId xmlns:a16="http://schemas.microsoft.com/office/drawing/2014/main" id="{520221E2-4ABF-31E6-C147-76B208FAA4FD}"/>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647526" y="2458510"/>
              <a:ext cx="381632" cy="423206"/>
            </a:xfrm>
            <a:prstGeom prst="rect">
              <a:avLst/>
            </a:prstGeom>
          </p:spPr>
        </p:pic>
        <p:pic>
          <p:nvPicPr>
            <p:cNvPr id="70" name="Picture 2" descr="User">
              <a:extLst>
                <a:ext uri="{FF2B5EF4-FFF2-40B4-BE49-F238E27FC236}">
                  <a16:creationId xmlns:a16="http://schemas.microsoft.com/office/drawing/2014/main" id="{58A7076B-F90B-27B9-5B93-0FB367E33E34}"/>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893504" y="2484427"/>
              <a:ext cx="451169" cy="46571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Currency, business, certification, certificate, finance">
              <a:extLst>
                <a:ext uri="{FF2B5EF4-FFF2-40B4-BE49-F238E27FC236}">
                  <a16:creationId xmlns:a16="http://schemas.microsoft.com/office/drawing/2014/main" id="{73B3E1B3-8432-F7C4-1967-0A8EEAEC5428}"/>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354259" y="2477116"/>
              <a:ext cx="292301" cy="301727"/>
            </a:xfrm>
            <a:prstGeom prst="rect">
              <a:avLst/>
            </a:prstGeom>
            <a:noFill/>
            <a:extLst>
              <a:ext uri="{909E8E84-426E-40DD-AFC4-6F175D3DCCD1}">
                <a14:hiddenFill xmlns:a14="http://schemas.microsoft.com/office/drawing/2010/main">
                  <a:solidFill>
                    <a:srgbClr val="FFFFFF"/>
                  </a:solidFill>
                </a14:hiddenFill>
              </a:ext>
            </a:extLst>
          </p:spPr>
        </p:pic>
        <p:sp>
          <p:nvSpPr>
            <p:cNvPr id="72" name="テキスト ボックス 71">
              <a:extLst>
                <a:ext uri="{FF2B5EF4-FFF2-40B4-BE49-F238E27FC236}">
                  <a16:creationId xmlns:a16="http://schemas.microsoft.com/office/drawing/2014/main" id="{A75751D6-2B1C-1BE7-BAF4-7A01B6584530}"/>
                </a:ext>
              </a:extLst>
            </p:cNvPr>
            <p:cNvSpPr txBox="1"/>
            <p:nvPr/>
          </p:nvSpPr>
          <p:spPr>
            <a:xfrm>
              <a:off x="7255829" y="2708922"/>
              <a:ext cx="499494" cy="166179"/>
            </a:xfrm>
            <a:prstGeom prst="rect">
              <a:avLst/>
            </a:prstGeom>
            <a:noFill/>
          </p:spPr>
          <p:txBody>
            <a:bodyPr wrap="square">
              <a:spAutoFit/>
            </a:bodyPr>
            <a:lstStyle/>
            <a:p>
              <a:pPr algn="ctr"/>
              <a:r>
                <a:rPr kumimoji="1" lang="ja-JP" altLang="en-US" sz="800" b="1" dirty="0">
                  <a:latin typeface="游ゴシック" panose="020B0400000000000000" pitchFamily="50" charset="-128"/>
                  <a:ea typeface="游ゴシック" panose="020B0400000000000000" pitchFamily="50" charset="-128"/>
                  <a:cs typeface="メイリオ" pitchFamily="50" charset="-128"/>
                </a:rPr>
                <a:t>証明書</a:t>
              </a:r>
              <a:endParaRPr lang="ja-JP" altLang="en-US" sz="800" b="1" dirty="0"/>
            </a:p>
          </p:txBody>
        </p:sp>
      </p:grpSp>
      <p:sp>
        <p:nvSpPr>
          <p:cNvPr id="171" name="正方形/長方形 170">
            <a:extLst>
              <a:ext uri="{FF2B5EF4-FFF2-40B4-BE49-F238E27FC236}">
                <a16:creationId xmlns:a16="http://schemas.microsoft.com/office/drawing/2014/main" id="{228C781C-FE5E-4A77-9E12-C67DA44603C8}"/>
              </a:ext>
            </a:extLst>
          </p:cNvPr>
          <p:cNvSpPr/>
          <p:nvPr/>
        </p:nvSpPr>
        <p:spPr>
          <a:xfrm>
            <a:off x="397288" y="8655050"/>
            <a:ext cx="2201415" cy="591102"/>
          </a:xfrm>
          <a:prstGeom prst="rect">
            <a:avLst/>
          </a:prstGeom>
          <a:solidFill>
            <a:srgbClr val="0A7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b="1" dirty="0">
                <a:latin typeface="メイリオ" panose="020B0604030504040204" pitchFamily="50" charset="-128"/>
                <a:ea typeface="メイリオ" panose="020B0604030504040204" pitchFamily="50" charset="-128"/>
              </a:rPr>
              <a:t>Microsoft365</a:t>
            </a:r>
          </a:p>
          <a:p>
            <a:pPr algn="ctr"/>
            <a:r>
              <a:rPr lang="ja-JP" altLang="en-US" sz="1200" b="1" dirty="0">
                <a:latin typeface="メイリオ" panose="020B0604030504040204" pitchFamily="50" charset="-128"/>
                <a:ea typeface="メイリオ" panose="020B0604030504040204" pitchFamily="50" charset="-128"/>
              </a:rPr>
              <a:t>あんしんパック</a:t>
            </a:r>
            <a:r>
              <a:rPr lang="en-US" altLang="ja-JP" sz="1200" b="1" dirty="0">
                <a:latin typeface="メイリオ" panose="020B0604030504040204" pitchFamily="50" charset="-128"/>
                <a:ea typeface="メイリオ" panose="020B0604030504040204" pitchFamily="50" charset="-128"/>
              </a:rPr>
              <a:t>5</a:t>
            </a:r>
            <a:r>
              <a:rPr lang="ja-JP" altLang="en-US" sz="1200" b="1" dirty="0">
                <a:latin typeface="メイリオ" panose="020B0604030504040204" pitchFamily="50" charset="-128"/>
                <a:ea typeface="メイリオ" panose="020B0604030504040204" pitchFamily="50" charset="-128"/>
              </a:rPr>
              <a:t>年</a:t>
            </a:r>
            <a:endParaRPr lang="en-US" altLang="ja-JP" sz="1200" b="1" dirty="0">
              <a:latin typeface="メイリオ" panose="020B0604030504040204" pitchFamily="50" charset="-128"/>
              <a:ea typeface="メイリオ" panose="020B0604030504040204" pitchFamily="50" charset="-128"/>
            </a:endParaRPr>
          </a:p>
        </p:txBody>
      </p:sp>
      <p:sp>
        <p:nvSpPr>
          <p:cNvPr id="47" name="object 173">
            <a:extLst>
              <a:ext uri="{FF2B5EF4-FFF2-40B4-BE49-F238E27FC236}">
                <a16:creationId xmlns:a16="http://schemas.microsoft.com/office/drawing/2014/main" id="{B46CC86E-936E-4F47-A1D2-E5D621764B46}"/>
              </a:ext>
            </a:extLst>
          </p:cNvPr>
          <p:cNvSpPr txBox="1"/>
          <p:nvPr/>
        </p:nvSpPr>
        <p:spPr>
          <a:xfrm>
            <a:off x="399541" y="3969689"/>
            <a:ext cx="1908175" cy="269946"/>
          </a:xfrm>
          <a:prstGeom prst="rect">
            <a:avLst/>
          </a:prstGeom>
          <a:solidFill>
            <a:srgbClr val="0A7AF6"/>
          </a:solidFill>
          <a:ln>
            <a:noFill/>
          </a:ln>
        </p:spPr>
        <p:txBody>
          <a:bodyPr vert="horz" wrap="square" lIns="0" tIns="23495" rIns="0" bIns="0" rtlCol="0">
            <a:spAutoFit/>
          </a:bodyPr>
          <a:lstStyle/>
          <a:p>
            <a:pPr marL="154940">
              <a:lnSpc>
                <a:spcPct val="100000"/>
              </a:lnSpc>
              <a:spcBef>
                <a:spcPts val="185"/>
              </a:spcBef>
              <a:tabLst>
                <a:tab pos="1172210" algn="l"/>
              </a:tabLst>
            </a:pPr>
            <a:r>
              <a:rPr sz="1600" b="1" dirty="0">
                <a:solidFill>
                  <a:srgbClr val="FFFFFF"/>
                </a:solidFill>
                <a:latin typeface="メイリオ" panose="020B0604030504040204" pitchFamily="50" charset="-128"/>
                <a:ea typeface="メイリオ" panose="020B0604030504040204" pitchFamily="50" charset="-128"/>
                <a:cs typeface="UD デジタル 教科書体 NP-B"/>
              </a:rPr>
              <a:t>安</a:t>
            </a:r>
            <a:r>
              <a:rPr sz="1600" b="1" spc="-5" dirty="0">
                <a:solidFill>
                  <a:srgbClr val="FFFFFF"/>
                </a:solidFill>
                <a:latin typeface="メイリオ" panose="020B0604030504040204" pitchFamily="50" charset="-128"/>
                <a:ea typeface="メイリオ" panose="020B0604030504040204" pitchFamily="50" charset="-128"/>
                <a:cs typeface="UD デジタル 教科書体 NP-B"/>
              </a:rPr>
              <a:t>全</a:t>
            </a:r>
            <a:r>
              <a:rPr sz="1600" b="1" spc="10" dirty="0">
                <a:solidFill>
                  <a:srgbClr val="FFFFFF"/>
                </a:solidFill>
                <a:latin typeface="メイリオ" panose="020B0604030504040204" pitchFamily="50" charset="-128"/>
                <a:ea typeface="メイリオ" panose="020B0604030504040204" pitchFamily="50" charset="-128"/>
                <a:cs typeface="UD デジタル 教科書体 NP-B"/>
              </a:rPr>
              <a:t>対</a:t>
            </a:r>
            <a:r>
              <a:rPr sz="1600" b="1" dirty="0">
                <a:solidFill>
                  <a:srgbClr val="FFFFFF"/>
                </a:solidFill>
                <a:latin typeface="メイリオ" panose="020B0604030504040204" pitchFamily="50" charset="-128"/>
                <a:ea typeface="メイリオ" panose="020B0604030504040204" pitchFamily="50" charset="-128"/>
                <a:cs typeface="UD デジタル 教科書体 NP-B"/>
              </a:rPr>
              <a:t>策	</a:t>
            </a:r>
            <a:r>
              <a:rPr sz="1600" b="1" spc="-50" dirty="0">
                <a:solidFill>
                  <a:srgbClr val="FFFFFF"/>
                </a:solidFill>
                <a:latin typeface="メイリオ" panose="020B0604030504040204" pitchFamily="50" charset="-128"/>
                <a:ea typeface="メイリオ" panose="020B0604030504040204" pitchFamily="50" charset="-128"/>
                <a:cs typeface="UD デジタル 教科書体 NP-B"/>
              </a:rPr>
              <a:t>そ</a:t>
            </a:r>
            <a:r>
              <a:rPr sz="1600" b="1" spc="-315" dirty="0">
                <a:solidFill>
                  <a:srgbClr val="FFFFFF"/>
                </a:solidFill>
                <a:latin typeface="メイリオ" panose="020B0604030504040204" pitchFamily="50" charset="-128"/>
                <a:ea typeface="メイリオ" panose="020B0604030504040204" pitchFamily="50" charset="-128"/>
                <a:cs typeface="UD デジタル 教科書体 NP-B"/>
              </a:rPr>
              <a:t>の</a:t>
            </a:r>
            <a:r>
              <a:rPr sz="1600" b="1" dirty="0">
                <a:solidFill>
                  <a:srgbClr val="FFFFFF"/>
                </a:solidFill>
                <a:latin typeface="メイリオ" panose="020B0604030504040204" pitchFamily="50" charset="-128"/>
                <a:ea typeface="メイリオ" panose="020B0604030504040204" pitchFamily="50" charset="-128"/>
                <a:cs typeface="UD デジタル 教科書体 NP-B"/>
              </a:rPr>
              <a:t>１</a:t>
            </a:r>
            <a:endParaRPr sz="1600" dirty="0">
              <a:latin typeface="メイリオ" panose="020B0604030504040204" pitchFamily="50" charset="-128"/>
              <a:ea typeface="メイリオ" panose="020B0604030504040204" pitchFamily="50" charset="-128"/>
              <a:cs typeface="UD デジタル 教科書体 NP-B"/>
            </a:endParaRPr>
          </a:p>
        </p:txBody>
      </p:sp>
      <p:sp>
        <p:nvSpPr>
          <p:cNvPr id="13" name="正方形/長方形 12">
            <a:extLst>
              <a:ext uri="{FF2B5EF4-FFF2-40B4-BE49-F238E27FC236}">
                <a16:creationId xmlns:a16="http://schemas.microsoft.com/office/drawing/2014/main" id="{922E93B7-8D8A-8D7E-172B-4851DAFE4B40}"/>
              </a:ext>
            </a:extLst>
          </p:cNvPr>
          <p:cNvSpPr/>
          <p:nvPr/>
        </p:nvSpPr>
        <p:spPr>
          <a:xfrm>
            <a:off x="304800" y="9506109"/>
            <a:ext cx="2387671" cy="1024902"/>
          </a:xfrm>
          <a:prstGeom prst="rect">
            <a:avLst/>
          </a:prstGeom>
          <a:solidFill>
            <a:srgbClr val="0A7A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游ゴシック" panose="020B0400000000000000" pitchFamily="50" charset="-128"/>
                <a:ea typeface="游ゴシック" panose="020B0400000000000000" pitchFamily="50" charset="-128"/>
              </a:rPr>
              <a:t>販売店様情報</a:t>
            </a:r>
          </a:p>
        </p:txBody>
      </p:sp>
      <p:pic>
        <p:nvPicPr>
          <p:cNvPr id="37" name="Picture 10" descr="Award, certificate, education, emblem, medal">
            <a:extLst>
              <a:ext uri="{FF2B5EF4-FFF2-40B4-BE49-F238E27FC236}">
                <a16:creationId xmlns:a16="http://schemas.microsoft.com/office/drawing/2014/main" id="{C2D0A3A0-9E2C-009D-5719-A8DDDB53DE94}"/>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235196" y="6696351"/>
            <a:ext cx="538106" cy="538106"/>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a:extLst>
              <a:ext uri="{FF2B5EF4-FFF2-40B4-BE49-F238E27FC236}">
                <a16:creationId xmlns:a16="http://schemas.microsoft.com/office/drawing/2014/main" id="{BAFDEC94-D5FC-5287-4D60-9BA60065A0D0}"/>
              </a:ext>
            </a:extLst>
          </p:cNvPr>
          <p:cNvSpPr txBox="1"/>
          <p:nvPr/>
        </p:nvSpPr>
        <p:spPr>
          <a:xfrm>
            <a:off x="4435613" y="6712453"/>
            <a:ext cx="1442456" cy="523220"/>
          </a:xfrm>
          <a:prstGeom prst="rect">
            <a:avLst/>
          </a:prstGeom>
          <a:noFill/>
        </p:spPr>
        <p:txBody>
          <a:bodyPr wrap="square">
            <a:spAutoFit/>
          </a:bodyPr>
          <a:lstStyle/>
          <a:p>
            <a:pPr algn="ctr"/>
            <a:r>
              <a:rPr kumimoji="1" lang="ja-JP" altLang="en-US" sz="1400" b="1" dirty="0">
                <a:solidFill>
                  <a:srgbClr val="FF0000"/>
                </a:solidFill>
                <a:latin typeface="Meiryo UI" panose="020B0604030504040204" pitchFamily="50" charset="-128"/>
                <a:ea typeface="Meiryo UI" panose="020B0604030504040204" pitchFamily="50" charset="-128"/>
              </a:rPr>
              <a:t>脆弱性診断</a:t>
            </a:r>
            <a:endParaRPr kumimoji="1" lang="en-US" altLang="ja-JP" sz="1400" b="1" dirty="0">
              <a:solidFill>
                <a:srgbClr val="FF0000"/>
              </a:solidFill>
              <a:latin typeface="Meiryo UI" panose="020B0604030504040204" pitchFamily="50" charset="-128"/>
              <a:ea typeface="Meiryo UI" panose="020B0604030504040204" pitchFamily="50" charset="-128"/>
            </a:endParaRPr>
          </a:p>
          <a:p>
            <a:pPr algn="ctr"/>
            <a:r>
              <a:rPr lang="ja-JP" altLang="en-US" sz="1400" b="1" dirty="0">
                <a:solidFill>
                  <a:srgbClr val="FF0000"/>
                </a:solidFill>
                <a:latin typeface="Meiryo UI" panose="020B0604030504040204" pitchFamily="50" charset="-128"/>
                <a:ea typeface="Meiryo UI" panose="020B0604030504040204" pitchFamily="50" charset="-128"/>
              </a:rPr>
              <a:t>義務化</a:t>
            </a:r>
            <a:endParaRPr kumimoji="1" lang="ja-JP" altLang="en-US" sz="1400" b="1" dirty="0">
              <a:solidFill>
                <a:srgbClr val="FF0000"/>
              </a:solidFill>
              <a:latin typeface="Meiryo UI" panose="020B0604030504040204" pitchFamily="50" charset="-128"/>
              <a:ea typeface="Meiryo UI" panose="020B0604030504040204" pitchFamily="50" charset="-128"/>
            </a:endParaRPr>
          </a:p>
        </p:txBody>
      </p:sp>
      <p:pic>
        <p:nvPicPr>
          <p:cNvPr id="54" name="Picture 8">
            <a:extLst>
              <a:ext uri="{FF2B5EF4-FFF2-40B4-BE49-F238E27FC236}">
                <a16:creationId xmlns:a16="http://schemas.microsoft.com/office/drawing/2014/main" id="{00806B43-20F5-52B4-CFF2-00A6DCB532B3}"/>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342116" y="1314054"/>
            <a:ext cx="856777" cy="151371"/>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Box | ネットワンシステムズ">
            <a:extLst>
              <a:ext uri="{FF2B5EF4-FFF2-40B4-BE49-F238E27FC236}">
                <a16:creationId xmlns:a16="http://schemas.microsoft.com/office/drawing/2014/main" id="{C5F7EB17-83F3-2C75-4598-090FBD28D8F7}"/>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410714" y="1693183"/>
            <a:ext cx="568476" cy="300958"/>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a:extLst>
              <a:ext uri="{FF2B5EF4-FFF2-40B4-BE49-F238E27FC236}">
                <a16:creationId xmlns:a16="http://schemas.microsoft.com/office/drawing/2014/main" id="{4FAD73CE-E9FF-9384-3E27-0959860D4556}"/>
              </a:ext>
            </a:extLst>
          </p:cNvPr>
          <p:cNvSpPr txBox="1"/>
          <p:nvPr/>
        </p:nvSpPr>
        <p:spPr>
          <a:xfrm>
            <a:off x="2994237" y="99587"/>
            <a:ext cx="4755956"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業務サクサクあんしんパック</a:t>
            </a:r>
            <a:endParaRPr lang="ja-JP" altLang="en-US" sz="2400" dirty="0">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0A832CFA-F7D5-B8AE-E502-BE669E61C716}"/>
              </a:ext>
            </a:extLst>
          </p:cNvPr>
          <p:cNvSpPr txBox="1"/>
          <p:nvPr/>
        </p:nvSpPr>
        <p:spPr>
          <a:xfrm>
            <a:off x="2081956" y="6083935"/>
            <a:ext cx="653378" cy="215444"/>
          </a:xfrm>
          <a:prstGeom prst="rect">
            <a:avLst/>
          </a:prstGeom>
          <a:noFill/>
        </p:spPr>
        <p:txBody>
          <a:bodyPr wrap="square">
            <a:spAutoFit/>
          </a:bodyPr>
          <a:lstStyle/>
          <a:p>
            <a:pPr algn="ctr"/>
            <a:r>
              <a:rPr lang="ja-JP" altLang="en-US" sz="800" b="1" dirty="0">
                <a:solidFill>
                  <a:srgbClr val="231F20"/>
                </a:solidFill>
                <a:latin typeface="+mj-ea"/>
                <a:ea typeface="+mj-ea"/>
                <a:cs typeface="Microsoft JhengHei Light"/>
              </a:rPr>
              <a:t>証明書</a:t>
            </a:r>
            <a:endParaRPr lang="ja-JP" altLang="en-US" sz="800" b="1" dirty="0">
              <a:latin typeface="+mj-ea"/>
              <a:ea typeface="+mj-ea"/>
            </a:endParaRPr>
          </a:p>
        </p:txBody>
      </p:sp>
      <p:pic>
        <p:nvPicPr>
          <p:cNvPr id="45" name="Picture 10" descr="Currency, business, certification, certificate, finance">
            <a:extLst>
              <a:ext uri="{FF2B5EF4-FFF2-40B4-BE49-F238E27FC236}">
                <a16:creationId xmlns:a16="http://schemas.microsoft.com/office/drawing/2014/main" id="{FE751865-0DB2-2A36-6A44-D2CAAC1CCEFA}"/>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856427" y="5947656"/>
            <a:ext cx="391175" cy="39117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2022年版 Google WorkspaceとMicrosoft365の違いを比較、どちらを選ぶべき？ | 今日の経営">
            <a:extLst>
              <a:ext uri="{FF2B5EF4-FFF2-40B4-BE49-F238E27FC236}">
                <a16:creationId xmlns:a16="http://schemas.microsoft.com/office/drawing/2014/main" id="{C0AE233A-B0D9-EBFB-33EF-48F7974EE342}"/>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219902" y="4329806"/>
            <a:ext cx="2822258" cy="18785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CEA8072-7EC1-B2FD-80E1-D81AD89E5AEA}"/>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45398" y="101197"/>
            <a:ext cx="2488541" cy="40357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a:extLst>
              <a:ext uri="{FF2B5EF4-FFF2-40B4-BE49-F238E27FC236}">
                <a16:creationId xmlns:a16="http://schemas.microsoft.com/office/drawing/2014/main" id="{B81E67B2-3A8A-A3CB-ED36-8C09004B92D0}"/>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4295243" y="1338166"/>
            <a:ext cx="1365711" cy="22148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a:extLst>
              <a:ext uri="{FF2B5EF4-FFF2-40B4-BE49-F238E27FC236}">
                <a16:creationId xmlns:a16="http://schemas.microsoft.com/office/drawing/2014/main" id="{31B59AB3-82FB-B45B-090C-6CCA69909032}"/>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4096204" y="7486002"/>
            <a:ext cx="1290373" cy="209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670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303</Words>
  <Application>Microsoft Office PowerPoint</Application>
  <PresentationFormat>ユーザー設定</PresentationFormat>
  <Paragraphs>79</Paragraphs>
  <Slides>2</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Meiryo UI</vt:lpstr>
      <vt:lpstr>Microsoft JhengHei Light</vt:lpstr>
      <vt:lpstr>Microsoft YaHei</vt:lpstr>
      <vt:lpstr>ＭＳ Ｐゴシック</vt:lpstr>
      <vt:lpstr>メイリオ</vt:lpstr>
      <vt:lpstr>游ゴシック</vt:lpstr>
      <vt:lpstr>Calibri</vt:lpstr>
      <vt:lpstr>Office Theme</vt:lpstr>
      <vt:lpstr>どこからでも安全にMicrosoft365サインイン シングルサインオンで業務の効率化！</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2023-07-20T08:14:30Z</dcterms:created>
  <dcterms:modified xsi:type="dcterms:W3CDTF">2023-07-20T08:16:54Z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